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79" r:id="rId5"/>
    <p:sldId id="281" r:id="rId6"/>
    <p:sldId id="288" r:id="rId7"/>
    <p:sldId id="289" r:id="rId8"/>
    <p:sldId id="267" r:id="rId9"/>
    <p:sldId id="290" r:id="rId10"/>
    <p:sldId id="29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DEB415C7-A8C3-485D-939F-BF8BBD891A0A}">
          <p14:sldIdLst>
            <p14:sldId id="279"/>
            <p14:sldId id="281"/>
            <p14:sldId id="288"/>
            <p14:sldId id="289"/>
          </p14:sldIdLst>
        </p14:section>
        <p14:section name="Раздел без заголовка" id="{72B07163-C541-41FC-ACA1-DE65F317E99E}">
          <p14:sldIdLst>
            <p14:sldId id="267"/>
            <p14:sldId id="290"/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33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75DCB02-9BB8-47FD-8907-85C794F793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Средний стиль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08" autoAdjust="0"/>
  </p:normalViewPr>
  <p:slideViewPr>
    <p:cSldViewPr snapToGrid="0">
      <p:cViewPr>
        <p:scale>
          <a:sx n="80" d="100"/>
          <a:sy n="80" d="100"/>
        </p:scale>
        <p:origin x="1794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24A5A6-5C55-40C6-89C0-265A97AA73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D8D055-0D58-4DA2-B62B-0ED0F0B9C3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0274D-B0B9-4FB2-8C12-70FCBEE3A3C4}" type="datetimeFigureOut">
              <a:rPr lang="en-US" smtClean="0"/>
              <a:t>12/12/2025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E94D3E-CDF4-48E3-A516-BA35F2AC1C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354C3B-689A-4563-BA9E-5CF5D3B4DF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115CB-AC2A-42AB-87FE-A1CC9C3E4C6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7471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2.png>
</file>

<file path=ppt/media/image3.png>
</file>

<file path=ppt/media/image3.sv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F2E79C-6267-4241-93E4-CD028442F77C}" type="datetimeFigureOut">
              <a:rPr lang="en-US" smtClean="0"/>
              <a:t>12/12/2025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78355-8F84-408F-AC68-F05978315C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9753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-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4480C-B752-41C8-9439-F152DDCD7B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984448"/>
            <a:ext cx="9144000" cy="2151934"/>
          </a:xfrm>
        </p:spPr>
        <p:txBody>
          <a:bodyPr lIns="180000" tIns="180000" rIns="180000" bIns="180000" anchor="ctr" anchorCtr="0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B1E33B-5438-42AC-B091-1B29DED20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14802"/>
            <a:ext cx="9144000" cy="104196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CC2FE9E-CB43-46F0-96E9-53D69612056C}"/>
              </a:ext>
            </a:extLst>
          </p:cNvPr>
          <p:cNvCxnSpPr/>
          <p:nvPr userDrawn="1"/>
        </p:nvCxnSpPr>
        <p:spPr>
          <a:xfrm>
            <a:off x="0" y="1828800"/>
            <a:ext cx="12192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F7516D-2F94-469C-9C3F-FED8FC6170AE}"/>
              </a:ext>
            </a:extLst>
          </p:cNvPr>
          <p:cNvCxnSpPr/>
          <p:nvPr userDrawn="1"/>
        </p:nvCxnSpPr>
        <p:spPr>
          <a:xfrm>
            <a:off x="0" y="5126781"/>
            <a:ext cx="12192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4CAF691-8D88-4749-8F6D-95AC1241706D}"/>
              </a:ext>
            </a:extLst>
          </p:cNvPr>
          <p:cNvCxnSpPr/>
          <p:nvPr userDrawn="1"/>
        </p:nvCxnSpPr>
        <p:spPr>
          <a:xfrm>
            <a:off x="2118000" y="3980733"/>
            <a:ext cx="7956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E0454304-ABD8-4858-878C-7C4D3C7A3C5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63285" y="1984448"/>
            <a:ext cx="11898085" cy="2987999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Trophy">
            <a:extLst>
              <a:ext uri="{FF2B5EF4-FFF2-40B4-BE49-F238E27FC236}">
                <a16:creationId xmlns:a16="http://schemas.microsoft.com/office/drawing/2014/main" id="{7D6A44E3-F7C8-4F30-8EAF-12E1560D83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922" y="2008304"/>
            <a:ext cx="2988000" cy="2988000"/>
          </a:xfrm>
          <a:prstGeom prst="rect">
            <a:avLst/>
          </a:prstGeom>
        </p:spPr>
      </p:pic>
      <p:pic>
        <p:nvPicPr>
          <p:cNvPr id="11" name="Picture 10" descr="Trophy">
            <a:extLst>
              <a:ext uri="{FF2B5EF4-FFF2-40B4-BE49-F238E27FC236}">
                <a16:creationId xmlns:a16="http://schemas.microsoft.com/office/drawing/2014/main" id="{7BD5F644-CD19-49D1-8555-E97F01D245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1934" y="2008304"/>
            <a:ext cx="2988000" cy="29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385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6F6743B2-14AB-4DBC-AB79-FCC10A61C6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D66E52-F333-455B-894F-CC504CE1AF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6862" y="1335769"/>
            <a:ext cx="4316565" cy="1152000"/>
          </a:xfrm>
          <a:ln w="19050">
            <a:noFill/>
          </a:ln>
        </p:spPr>
        <p:txBody>
          <a:bodyPr lIns="180000" rIns="180000" anchor="ctr" anchorCtr="0"/>
          <a:lstStyle>
            <a:lvl1pPr algn="l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979B84-3ED2-412D-B24C-936283300B7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616875" y="1083891"/>
            <a:ext cx="5450036" cy="5038561"/>
          </a:xfrm>
          <a:noFill/>
          <a:ln w="25400">
            <a:solidFill>
              <a:schemeClr val="accent4"/>
            </a:soli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800" i="0">
                <a:solidFill>
                  <a:schemeClr val="bg2">
                    <a:lumMod val="9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A7C19-DB59-463F-8A01-4E65F3A2E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33868" y="2506295"/>
            <a:ext cx="4329559" cy="3583499"/>
          </a:xfrm>
        </p:spPr>
        <p:txBody>
          <a:bodyPr lIns="180000" tIns="180000" rIns="180000" bIns="180000"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noProof="0"/>
              <a:t>Образец текста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7C2D4BE-7E57-4971-BBCD-59C384B3CA94}"/>
              </a:ext>
            </a:extLst>
          </p:cNvPr>
          <p:cNvCxnSpPr>
            <a:cxnSpLocks/>
          </p:cNvCxnSpPr>
          <p:nvPr userDrawn="1"/>
        </p:nvCxnSpPr>
        <p:spPr>
          <a:xfrm>
            <a:off x="1311609" y="2497032"/>
            <a:ext cx="4104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6407167-E303-45B1-84B9-F74255EC9A99}"/>
              </a:ext>
            </a:extLst>
          </p:cNvPr>
          <p:cNvSpPr/>
          <p:nvPr userDrawn="1"/>
        </p:nvSpPr>
        <p:spPr>
          <a:xfrm>
            <a:off x="1110343" y="1083894"/>
            <a:ext cx="9960427" cy="503856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32124-B1CD-47E5-A5E9-822745E36A2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5D349D-819E-43A8-BD5B-C3BE83491C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26710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E35FA887-179D-4624-92B0-61F3DFAEB7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83164" y="2550025"/>
            <a:ext cx="3225596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D28114DF-48FA-4766-9101-83ED0973843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68430" y="1602862"/>
            <a:ext cx="3492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E6BE4BE-9B8A-4555-9B03-51AF73DB1D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05008" y="2550025"/>
            <a:ext cx="3225596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BF6853-D3A5-4BA7-B701-814EE2E2E5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86223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7A4E5D-411A-499C-B4F8-ACE1C1D229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70300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4A33DAAD-83EE-494A-AE8A-3AB3B3A4D8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73684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01631BF-8CD0-406C-92B6-784FF127230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83202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933E28A-DB64-4300-A6BD-36199325C3E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992720" y="1361688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043875D-3972-435F-8442-983924BE92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3684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10CD810E-7470-4EEA-A1AF-B36612E2BBD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83202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DBADDA5C-3906-481D-B73E-63746C6566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92720" y="3821606"/>
            <a:ext cx="322559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23F0AAF0-97BC-497A-932A-E77FAD141A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r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06E011-3882-49F0-AC35-3A0FBC097C0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79046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phic 19">
            <a:extLst>
              <a:ext uri="{FF2B5EF4-FFF2-40B4-BE49-F238E27FC236}">
                <a16:creationId xmlns:a16="http://schemas.microsoft.com/office/drawing/2014/main" id="{AD16102B-42BC-4CA3-948F-01B0794C29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2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4783" y="1280560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043875D-3972-435F-8442-983924BE929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53891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10CD810E-7470-4EEA-A1AF-B36612E2BBDD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1421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DBADDA5C-3906-481D-B73E-63746C6566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899837" y="3625647"/>
            <a:ext cx="3349685" cy="2844751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80147B5-4AFF-4A79-A8D5-C56A938EE46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563732" y="1280559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E216A68D-DE29-4CE8-AFAB-C03A53DEB8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162681" y="1280558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121F7C08-939B-4FE6-9865-7E69EC3FCC3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761630" y="1280558"/>
            <a:ext cx="2484286" cy="221932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5FE45DC-9781-4A86-9D0D-16693EE227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991EDA-EA41-42A5-B137-927C20A5096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2314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Only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784D882-B816-462A-8384-78DDADF51A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0510" y="1982589"/>
            <a:ext cx="3564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D28114DF-48FA-4766-9101-83ED0973843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62795" y="1982589"/>
            <a:ext cx="2866411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EE6BE4BE-9B8A-4555-9B03-51AF73DB1DB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664390" y="1982589"/>
            <a:ext cx="3564000" cy="352916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Insert or Drag &amp; Drop Your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BE894F0-66B9-41A5-AE51-D606012733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B7C6AE31-F98B-4DB6-ADC5-F99577620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3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0AEADF-908B-4495-B229-AC1C72CA10A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73160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>
            <a:extLst>
              <a:ext uri="{FF2B5EF4-FFF2-40B4-BE49-F238E27FC236}">
                <a16:creationId xmlns:a16="http://schemas.microsoft.com/office/drawing/2014/main" id="{414A74DD-3070-445D-BB0A-60BB5A2708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64503"/>
            <a:ext cx="41148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2974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57425" y="2310328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2002C2AA-AD97-42B2-8A9E-8186A64944C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130104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012DB77D-AF25-4879-BF38-4C596E3F0A2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91901" y="2310328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9F2B4F1B-AA79-41A8-869D-5E03B2AA53B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264578" y="1369130"/>
            <a:ext cx="1961080" cy="426616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4A02638-F527-4C20-A744-813ECC352F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ED64F0-79DF-46B4-BD4F-DA5828F791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42172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CD1F338-0D23-465A-8BD8-96A1F5FF99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0A4D8D-3CC4-4072-99D4-9F542583BCF6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959851" y="1365448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00000" y="1365448"/>
            <a:ext cx="6192000" cy="498990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C52C80BB-2C42-4BA7-9FD6-7713B4ADC144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59851" y="3084569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FF57FB3-C22C-4543-91BB-A23E70B821D1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959851" y="4803689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9321477" y="1365451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EEE1B6E-B05A-478B-900D-FE72F09CD1A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9321477" y="3084968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3703653-A4F3-4862-A147-982026583210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21477" y="4804484"/>
            <a:ext cx="1910667" cy="155086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200" dirty="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C030B28-063A-4160-BFCF-05305D2843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D359DF-69BE-4851-9514-092CE9572E7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201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B292768B-08B1-485D-9540-CB06BEE9B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68832" y="1340516"/>
            <a:ext cx="6084000" cy="4966704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210781" y="1340516"/>
            <a:ext cx="4023531" cy="3284639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FEEE1B6E-B05A-478B-900D-FE72F09CD1AC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7213586" y="4788358"/>
            <a:ext cx="1902247" cy="154403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53703653-A4F3-4862-A147-982026583210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9332023" y="4788358"/>
            <a:ext cx="1902247" cy="154403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B30BDF6-2D70-47C2-94FA-C060656745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9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FC8167-25A8-4095-AD80-618AEA56A72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247969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EA1CD952-48B3-4187-8D0C-39ADFB81CA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86B7416-42FA-4EA3-89E9-3DF47B890F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59613" y="1321389"/>
            <a:ext cx="6228000" cy="5159036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A499CD97-6918-47EE-AF3F-CC8A94B6EC0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7322445" y="1317647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7322445" y="3097403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7322445" y="4877160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D427975-68FA-44AF-8215-4C277A48C4D4}"/>
              </a:ext>
            </a:extLst>
          </p:cNvPr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9337930" y="1317647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04AEF995-F59A-4300-BE62-AC22980F140C}"/>
              </a:ext>
            </a:extLst>
          </p:cNvPr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9337930" y="3097403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9337930" y="4877160"/>
            <a:ext cx="1902247" cy="160326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7A93B94-AEE3-41CD-8E05-34E24489A0E2}"/>
              </a:ext>
            </a:extLst>
          </p:cNvPr>
          <p:cNvSpPr>
            <a:spLocks noGrp="1" noChangeAspect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r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Footer Placeholder 2">
            <a:extLst>
              <a:ext uri="{FF2B5EF4-FFF2-40B4-BE49-F238E27FC236}">
                <a16:creationId xmlns:a16="http://schemas.microsoft.com/office/drawing/2014/main" id="{26C6D3D8-2493-4C44-9951-F99519877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74334"/>
            <a:ext cx="4114800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0A3D56-3905-45DD-B130-9DB3078CCF32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255051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083A7C8E-BFA2-447C-A6A3-8D98157A129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60073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3017323" y="3759266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61438D2B-07D3-415F-886C-0F95A03973D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133568" y="3759266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C976F183-7B8C-449B-870D-881AD57A4734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185766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70000" y="1586335"/>
            <a:ext cx="2052000" cy="205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67EF9AC-1A81-4F42-9520-519E4306A8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2" name="Footer Placeholder 2">
            <a:extLst>
              <a:ext uri="{FF2B5EF4-FFF2-40B4-BE49-F238E27FC236}">
                <a16:creationId xmlns:a16="http://schemas.microsoft.com/office/drawing/2014/main" id="{F99FBC6D-90C7-487D-A976-344B3BF70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1592B0-81FD-4C59-A4AB-95A115BB46C1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6677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49749-34EC-4101-9D77-EAEEB40999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32856" y="1546451"/>
            <a:ext cx="8926287" cy="2154691"/>
          </a:xfrm>
        </p:spPr>
        <p:txBody>
          <a:bodyPr lIns="432000" tIns="180000" rIns="432000" bIns="180000" anchor="ctr" anchorCtr="0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63AAD-2A8C-4C76-B5CB-56626A842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0294" y="3701142"/>
            <a:ext cx="8931410" cy="1654628"/>
          </a:xfrm>
        </p:spPr>
        <p:txBody>
          <a:bodyPr lIns="432000" tIns="180000" rIns="432000" bIns="180000"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4D0C5-AF8D-41C7-938F-CE9A9CBD2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C3008B-B98D-4E03-AD87-A05A372BB059}"/>
              </a:ext>
            </a:extLst>
          </p:cNvPr>
          <p:cNvSpPr/>
          <p:nvPr userDrawn="1"/>
        </p:nvSpPr>
        <p:spPr>
          <a:xfrm>
            <a:off x="1632857" y="1546451"/>
            <a:ext cx="8926287" cy="3918178"/>
          </a:xfrm>
          <a:prstGeom prst="rect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BC155A-8FB7-4AF7-A442-C97A3CC68C9B}"/>
              </a:ext>
            </a:extLst>
          </p:cNvPr>
          <p:cNvCxnSpPr/>
          <p:nvPr userDrawn="1"/>
        </p:nvCxnSpPr>
        <p:spPr>
          <a:xfrm>
            <a:off x="2057316" y="3599732"/>
            <a:ext cx="8208000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Trophy">
            <a:extLst>
              <a:ext uri="{FF2B5EF4-FFF2-40B4-BE49-F238E27FC236}">
                <a16:creationId xmlns:a16="http://schemas.microsoft.com/office/drawing/2014/main" id="{1ABF8C7B-79BC-4E5E-A3DB-CFD3C3D29D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827" y="1564708"/>
            <a:ext cx="2052000" cy="20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0125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0282A252-CF5C-4DEF-BCEB-9BAB1833F9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72A3-6BFB-47C3-991D-8E1CFCD710B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57943" y="1366332"/>
            <a:ext cx="4015530" cy="5012698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82802" y="3075516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082802" y="4781587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82802" y="1369446"/>
            <a:ext cx="1961080" cy="1592375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25BBE22-00BA-4786-9AA5-E10CEAF7280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7145582" y="1366332"/>
            <a:ext cx="4088475" cy="5012698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281808E-F486-4B52-B23B-E2E52E8091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0" name="Footer Placeholder 2">
            <a:extLst>
              <a:ext uri="{FF2B5EF4-FFF2-40B4-BE49-F238E27FC236}">
                <a16:creationId xmlns:a16="http://schemas.microsoft.com/office/drawing/2014/main" id="{609F16AC-4576-40C3-9E45-4282F3619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74334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03F727-83EE-4266-B67C-091932E1AAE8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901680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Image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77651ABE-8767-4EAA-9743-239503F7B3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0A032C8B-CE2C-402C-9DA3-EC76B42BE7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093688" y="3086600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F391775D-0E48-479C-B64F-9D38B424B7F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093686" y="4799449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C4B83CBE-B52C-4CEB-B647-DE11EFDD8EE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93687" y="1373750"/>
            <a:ext cx="1877287" cy="1584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25BBE22-00BA-4786-9AA5-E10CEAF72807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42801" y="3967424"/>
            <a:ext cx="4008073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D7FEE9D-86C8-42F2-A418-88D3A1388CD8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942801" y="1391033"/>
            <a:ext cx="4008073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2337555-DF1C-4AD2-B60A-93AD085D55D1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113783" y="3967423"/>
            <a:ext cx="4135415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93E6385A-BE14-4110-AFA9-83DF6DE20289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7113785" y="1373749"/>
            <a:ext cx="4135415" cy="2412000"/>
          </a:xfrm>
          <a:noFill/>
          <a:ln w="38100"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2">
                    <a:lumMod val="90000"/>
                  </a:schemeClr>
                </a:solidFill>
              </a:defRPr>
            </a:lvl1pPr>
          </a:lstStyle>
          <a:p>
            <a:r>
              <a:rPr lang="en-US" noProof="0" dirty="0"/>
              <a:t>Insert or Drag &amp; Drop Your Image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3088C5-EAC9-4DED-8C7B-652DC03C2B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366558"/>
            <a:ext cx="12192000" cy="1188000"/>
          </a:xfrm>
          <a:noFill/>
        </p:spPr>
        <p:txBody>
          <a:bodyPr lIns="180000" anchor="ctr" anchorCtr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6053F27A-836B-4904-8AA5-221723DE7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4166"/>
            <a:ext cx="4114800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25EDE5-0ED1-4A1A-B2ED-ECD33A9D8C35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noProof="0" smtClean="0"/>
              <a:pPr algn="r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1408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CCFC3-E752-47A7-840A-466CC363CC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97143" cy="1202418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 lIns="180000" tIns="180000" rIns="180000" bIns="180000" anchor="ctr" anchorCtr="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08934-958C-43A3-A2C6-709C62B5E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0218" y="1597024"/>
            <a:ext cx="9797141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4A1A553-FEF6-444F-A417-C2F7DDB0F5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0B21D-18A5-48FC-89CA-CE120E495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C11068-3F18-44E8-B79E-576C6E9A67F0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878D99C-ED60-4DC9-B717-9ABB2838656C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7395E627-040A-4D2A-8C6D-3A6B8F5EEED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F6B3DF08-00D7-4D1E-A9D4-2E813C5798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FB5779-4BF7-471D-8BD7-45D6AFF02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924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C9FE06D1-2A81-49E0-AE87-0837EA1704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A8B9C2-CB88-4EC2-92B5-45414A02B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6"/>
            <a:ext cx="9784540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 lIns="18000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CF7DD-123B-4E39-ADBD-7418829C8C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26352" y="1600033"/>
            <a:ext cx="4788000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FFB44-AC6A-43CD-B9F8-40A896DFC0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3969" y="1600033"/>
            <a:ext cx="4788000" cy="4351338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85E3B-6FCD-44EA-B47E-1712DFFDB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923FCAC-A85C-4155-A44E-4B0C2BA98217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4AE2D58-D583-4966-B49D-95339DC118FD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5AE9A20-D883-458D-B514-9F88880C980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CC5A360-BB5C-40E3-AC47-811C4D923D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7CC2F4-54F6-4448-90FF-82F2B7B09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069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phic 20">
            <a:extLst>
              <a:ext uri="{FF2B5EF4-FFF2-40B4-BE49-F238E27FC236}">
                <a16:creationId xmlns:a16="http://schemas.microsoft.com/office/drawing/2014/main" id="{B57A7DFD-1E69-4230-A0BD-897114A46C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206355-3ABD-439A-8583-E582596DCC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0217" y="365124"/>
            <a:ext cx="9784387" cy="1188000"/>
          </a:xfrm>
        </p:spPr>
        <p:txBody>
          <a:bodyPr lIns="180000" tIns="180000" rIns="180000" bIns="18000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AF2A8-71BF-46A5-821F-8DC5D43A3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0789" y="1583193"/>
            <a:ext cx="4680000" cy="570137"/>
          </a:xfrm>
        </p:spPr>
        <p:txBody>
          <a:bodyPr lIns="180000" tIns="180000" rIns="180000" bIns="180000" anchor="ctr" anchorCtr="0"/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A453C5-0C0C-408A-8A63-AA6471414C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20789" y="2194281"/>
            <a:ext cx="4680000" cy="3897412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C7D4ED-F304-4111-A39F-507319FD09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4" y="1594075"/>
            <a:ext cx="4680000" cy="570137"/>
          </a:xfrm>
        </p:spPr>
        <p:txBody>
          <a:bodyPr lIns="180000" tIns="180000" rIns="180000" bIns="180000" anchor="ctr" anchorCtr="0"/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41F9E-72C4-41AE-A016-CCC7A5289C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4" y="2205163"/>
            <a:ext cx="4680000" cy="3897412"/>
          </a:xfrm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43A8CC-F0C3-4164-AF5E-9B959004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66EC54-0F08-4CE6-A3BB-8FCD5636049E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92CE7E-A71C-4DC4-85E8-56A1C30A5AF7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5EF88C8-B319-4FC6-9BC2-04160403379D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72FE62C-BA0D-449A-BA61-A2A6431DA41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0C48BBD-F91A-4C7C-938E-4595B70C872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EC757B-0E73-4F7C-BD66-F596D8997AA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4103489" y="3842645"/>
            <a:ext cx="4392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AA79AA-8CBF-4A2E-92C1-6869E86DE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386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B3D888B-4EDF-4877-846C-FCC6C0E47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2C7EB-466E-4C9F-81BA-7F49899B2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85748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F1907-099F-45B1-8D16-BDC5FA314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57B82A6-7698-4544-8E48-4160491AFEA9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7E68C92-797B-4D9F-87CA-4F849F31D724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E19D557-A125-415E-8AC8-FE9D499436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CEA2C3A-1570-44BE-A8AF-A3E40DDDF0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04712-5DF0-4959-8658-8DB4F34C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011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B3D888B-4EDF-4877-846C-FCC6C0E478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2C7EB-466E-4C9F-81BA-7F49899B2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7429" y="365125"/>
            <a:ext cx="9785748" cy="1188000"/>
          </a:xfrm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F1907-099F-45B1-8D16-BDC5FA314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57B82A6-7698-4544-8E48-4160491AFEA9}"/>
              </a:ext>
            </a:extLst>
          </p:cNvPr>
          <p:cNvGrpSpPr/>
          <p:nvPr userDrawn="1"/>
        </p:nvGrpSpPr>
        <p:grpSpPr>
          <a:xfrm>
            <a:off x="1197429" y="374376"/>
            <a:ext cx="9797142" cy="6481197"/>
            <a:chOff x="1412228" y="374376"/>
            <a:chExt cx="9360000" cy="648119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7E68C92-797B-4D9F-87CA-4F849F31D724}"/>
                </a:ext>
              </a:extLst>
            </p:cNvPr>
            <p:cNvCxnSpPr/>
            <p:nvPr userDrawn="1"/>
          </p:nvCxnSpPr>
          <p:spPr>
            <a:xfrm>
              <a:off x="1412228" y="1386756"/>
              <a:ext cx="9360000" cy="0"/>
            </a:xfrm>
            <a:prstGeom prst="line">
              <a:avLst/>
            </a:prstGeom>
            <a:ln w="25400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E19D557-A125-415E-8AC8-FE9D499436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768886" y="374376"/>
              <a:ext cx="0" cy="1008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CCEA2C3A-1570-44BE-A8AF-A3E40DDDF0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423114" y="1383573"/>
              <a:ext cx="0" cy="5472000"/>
            </a:xfrm>
            <a:prstGeom prst="straightConnector1">
              <a:avLst/>
            </a:prstGeom>
            <a:ln w="25400" cap="rnd">
              <a:gradFill>
                <a:gsLst>
                  <a:gs pos="0">
                    <a:schemeClr val="accent4">
                      <a:lumMod val="75000"/>
                    </a:schemeClr>
                  </a:gs>
                  <a:gs pos="44000">
                    <a:schemeClr val="accent4"/>
                  </a:gs>
                  <a:gs pos="83000">
                    <a:schemeClr val="accent4">
                      <a:lumMod val="75000"/>
                    </a:schemeClr>
                  </a:gs>
                  <a:gs pos="100000">
                    <a:schemeClr val="accent4"/>
                  </a:gs>
                </a:gsLst>
                <a:lin ang="5400000" scaled="1"/>
              </a:gra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904712-5DF0-4959-8658-8DB4F34C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54456E-C893-4C7E-94FC-FA8885F362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43628" y="2232067"/>
            <a:ext cx="7904745" cy="2393866"/>
          </a:xfrm>
        </p:spPr>
        <p:txBody>
          <a:bodyPr anchor="ctr"/>
          <a:lstStyle>
            <a:lvl1pPr marL="0" indent="0" algn="ctr">
              <a:buNone/>
              <a:defRPr sz="4000" b="1"/>
            </a:lvl1pPr>
            <a:lvl2pPr marL="457200" indent="0">
              <a:buNone/>
              <a:defRPr/>
            </a:lvl2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10780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876B2BA9-DB3C-4E31-BB36-A39505A9A4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79D3F-A3B0-42A7-B9EB-7C8A379F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6613FE-8CC2-4271-89DB-63B9CDED9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9B7B7-BAFC-4AB3-9D8A-C8D0EF92E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18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67A09558-45A5-4247-B4F0-0291EFFBB7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1515777" y="6193902"/>
            <a:ext cx="540000" cy="54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6735E4-3B4D-4703-BD90-5E2A4470CE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4588" y="1328486"/>
            <a:ext cx="4428859" cy="1153457"/>
          </a:xfrm>
        </p:spPr>
        <p:txBody>
          <a:bodyPr lIns="180000" anchor="ctr" anchorCtr="0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CF371-A558-4749-8644-E64FED629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7692" y="1328486"/>
            <a:ext cx="5463078" cy="4714676"/>
          </a:xfrm>
          <a:noFill/>
        </p:spPr>
        <p:txBody>
          <a:bodyPr lIns="180000" tIns="180000" rIns="180000" bIns="1800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39A40F-9130-407D-A28B-CA82AD70A9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88" y="2495920"/>
            <a:ext cx="4428859" cy="3547242"/>
          </a:xfrm>
        </p:spPr>
        <p:txBody>
          <a:bodyPr lIns="180000" tIns="180000" rIns="180000" bIns="180000"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35906-7EA7-4EF1-BC13-AE045D00C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249C26-E165-41EA-9D6E-43442DBD969F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F6BB03-CF3F-4AAB-99CE-E90D614EB7EB}"/>
              </a:ext>
            </a:extLst>
          </p:cNvPr>
          <p:cNvSpPr/>
          <p:nvPr userDrawn="1"/>
        </p:nvSpPr>
        <p:spPr>
          <a:xfrm>
            <a:off x="1110343" y="1083894"/>
            <a:ext cx="9960427" cy="5038561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2CD708A-8B02-4F07-B9B2-1BFB656AC6D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16352" y="3602312"/>
            <a:ext cx="4176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0B7E7A2-A9A0-446F-BF16-6D8FBDA1BAED}"/>
              </a:ext>
            </a:extLst>
          </p:cNvPr>
          <p:cNvCxnSpPr>
            <a:cxnSpLocks/>
          </p:cNvCxnSpPr>
          <p:nvPr userDrawn="1"/>
        </p:nvCxnSpPr>
        <p:spPr>
          <a:xfrm>
            <a:off x="1311609" y="2497032"/>
            <a:ext cx="4104000" cy="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462725-6AED-414C-BC1F-9A3129E27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743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50000"/>
              </a:schemeClr>
            </a:gs>
            <a:gs pos="34000">
              <a:schemeClr val="tx1">
                <a:lumMod val="65000"/>
                <a:lumOff val="35000"/>
              </a:schemeClr>
            </a:gs>
            <a:gs pos="69000">
              <a:schemeClr val="bg2">
                <a:lumMod val="25000"/>
              </a:schemeClr>
            </a:gs>
            <a:gs pos="97000">
              <a:schemeClr val="bg2">
                <a:lumMod val="2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>
            <a:extLst>
              <a:ext uri="{FF2B5EF4-FFF2-40B4-BE49-F238E27FC236}">
                <a16:creationId xmlns:a16="http://schemas.microsoft.com/office/drawing/2014/main" id="{74D08CE6-2279-4E87-80E8-328CE32FB661}"/>
              </a:ext>
            </a:extLst>
          </p:cNvPr>
          <p:cNvGrpSpPr/>
          <p:nvPr userDrawn="1"/>
        </p:nvGrpSpPr>
        <p:grpSpPr bwMode="ltGray">
          <a:xfrm>
            <a:off x="1334724" y="6472703"/>
            <a:ext cx="6298232" cy="144000"/>
            <a:chOff x="1934816" y="1379408"/>
            <a:chExt cx="6298232" cy="144000"/>
          </a:xfrm>
          <a:solidFill>
            <a:schemeClr val="accent3">
              <a:lumMod val="50000"/>
            </a:schemeClr>
          </a:solidFill>
        </p:grpSpPr>
        <p:sp>
          <p:nvSpPr>
            <p:cNvPr id="209" name="Isosceles Triangle 208">
              <a:extLst>
                <a:ext uri="{FF2B5EF4-FFF2-40B4-BE49-F238E27FC236}">
                  <a16:creationId xmlns:a16="http://schemas.microsoft.com/office/drawing/2014/main" id="{28B61858-01AC-498B-A1A4-4FFDC856AC2A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193667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0" name="Isosceles Triangle 209">
              <a:extLst>
                <a:ext uri="{FF2B5EF4-FFF2-40B4-BE49-F238E27FC236}">
                  <a16:creationId xmlns:a16="http://schemas.microsoft.com/office/drawing/2014/main" id="{CD7E42CE-458D-45C3-B923-B07618DDC7F6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34671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1" name="Isosceles Triangle 210">
              <a:extLst>
                <a:ext uri="{FF2B5EF4-FFF2-40B4-BE49-F238E27FC236}">
                  <a16:creationId xmlns:a16="http://schemas.microsoft.com/office/drawing/2014/main" id="{1E98C415-AEA4-4677-B981-79960A51802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75674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2" name="Isosceles Triangle 211">
              <a:extLst>
                <a:ext uri="{FF2B5EF4-FFF2-40B4-BE49-F238E27FC236}">
                  <a16:creationId xmlns:a16="http://schemas.microsoft.com/office/drawing/2014/main" id="{3705CF83-CB5A-407F-B440-B0FAAA6A324B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16677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3" name="Isosceles Triangle 212">
              <a:extLst>
                <a:ext uri="{FF2B5EF4-FFF2-40B4-BE49-F238E27FC236}">
                  <a16:creationId xmlns:a16="http://schemas.microsoft.com/office/drawing/2014/main" id="{78D8BA70-9740-43F1-B08C-AF1363D30393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57681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4" name="Isosceles Triangle 213">
              <a:extLst>
                <a:ext uri="{FF2B5EF4-FFF2-40B4-BE49-F238E27FC236}">
                  <a16:creationId xmlns:a16="http://schemas.microsoft.com/office/drawing/2014/main" id="{7CB94ABC-D8CA-430C-909F-FEE86F7B6F1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98684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5" name="Isosceles Triangle 214">
              <a:extLst>
                <a:ext uri="{FF2B5EF4-FFF2-40B4-BE49-F238E27FC236}">
                  <a16:creationId xmlns:a16="http://schemas.microsoft.com/office/drawing/2014/main" id="{D61AF376-72EF-4836-AFA6-B7DBA522BE3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39688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6" name="Isosceles Triangle 215">
              <a:extLst>
                <a:ext uri="{FF2B5EF4-FFF2-40B4-BE49-F238E27FC236}">
                  <a16:creationId xmlns:a16="http://schemas.microsoft.com/office/drawing/2014/main" id="{985574E1-2044-43B2-8EF4-D8D5DAD1F16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80691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7" name="Isosceles Triangle 216">
              <a:extLst>
                <a:ext uri="{FF2B5EF4-FFF2-40B4-BE49-F238E27FC236}">
                  <a16:creationId xmlns:a16="http://schemas.microsoft.com/office/drawing/2014/main" id="{1244D39C-F5A6-451D-B9A4-69332A58A29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21694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8" name="Isosceles Triangle 217">
              <a:extLst>
                <a:ext uri="{FF2B5EF4-FFF2-40B4-BE49-F238E27FC236}">
                  <a16:creationId xmlns:a16="http://schemas.microsoft.com/office/drawing/2014/main" id="{2625D529-DACE-4FE2-9B75-0CA38C27ED4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62698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9" name="Isosceles Triangle 218">
              <a:extLst>
                <a:ext uri="{FF2B5EF4-FFF2-40B4-BE49-F238E27FC236}">
                  <a16:creationId xmlns:a16="http://schemas.microsoft.com/office/drawing/2014/main" id="{A57A6747-A573-4A0D-9401-42558DEEB477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03701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0" name="Isosceles Triangle 219">
              <a:extLst>
                <a:ext uri="{FF2B5EF4-FFF2-40B4-BE49-F238E27FC236}">
                  <a16:creationId xmlns:a16="http://schemas.microsoft.com/office/drawing/2014/main" id="{209F2135-27DE-4AB4-9357-584990C33C0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44705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1" name="Isosceles Triangle 220">
              <a:extLst>
                <a:ext uri="{FF2B5EF4-FFF2-40B4-BE49-F238E27FC236}">
                  <a16:creationId xmlns:a16="http://schemas.microsoft.com/office/drawing/2014/main" id="{9B18BA0A-F2E1-4365-97DC-0BECC91F916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85708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2" name="Isosceles Triangle 221">
              <a:extLst>
                <a:ext uri="{FF2B5EF4-FFF2-40B4-BE49-F238E27FC236}">
                  <a16:creationId xmlns:a16="http://schemas.microsoft.com/office/drawing/2014/main" id="{A76E9515-6A83-49E9-A8B6-82EB0631582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26711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3" name="Isosceles Triangle 222">
              <a:extLst>
                <a:ext uri="{FF2B5EF4-FFF2-40B4-BE49-F238E27FC236}">
                  <a16:creationId xmlns:a16="http://schemas.microsoft.com/office/drawing/2014/main" id="{060A141A-7C87-4642-AF97-5F25168DF151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67715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4" name="Isosceles Triangle 223">
              <a:extLst>
                <a:ext uri="{FF2B5EF4-FFF2-40B4-BE49-F238E27FC236}">
                  <a16:creationId xmlns:a16="http://schemas.microsoft.com/office/drawing/2014/main" id="{A68E6827-7E73-44F4-9687-377EB0DBC0D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808718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F3411FE-0404-4A80-BE1B-A741A3963105}"/>
              </a:ext>
            </a:extLst>
          </p:cNvPr>
          <p:cNvGrpSpPr/>
          <p:nvPr userDrawn="1"/>
        </p:nvGrpSpPr>
        <p:grpSpPr bwMode="ltGray">
          <a:xfrm>
            <a:off x="392695" y="727070"/>
            <a:ext cx="560629" cy="5860337"/>
            <a:chOff x="823807" y="646764"/>
            <a:chExt cx="560629" cy="586033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8ADA0DB-BD7F-4598-BB12-0FD2CB7FBA56}"/>
                </a:ext>
              </a:extLst>
            </p:cNvPr>
            <p:cNvGrpSpPr/>
            <p:nvPr userDrawn="1"/>
          </p:nvGrpSpPr>
          <p:grpSpPr bwMode="ltGray">
            <a:xfrm>
              <a:off x="823807" y="1269913"/>
              <a:ext cx="560629" cy="252000"/>
              <a:chOff x="9609371" y="214009"/>
              <a:chExt cx="1185182" cy="667614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3B04001-5038-4DDD-BA33-414F5FADC8F1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A4D4A327-D3CE-4D58-AD36-B4FFFC72294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6C3F36F-DF3F-4699-99D6-D79524E06A20}"/>
                </a:ext>
              </a:extLst>
            </p:cNvPr>
            <p:cNvGrpSpPr/>
            <p:nvPr userDrawn="1"/>
          </p:nvGrpSpPr>
          <p:grpSpPr bwMode="ltGray">
            <a:xfrm>
              <a:off x="823807" y="646764"/>
              <a:ext cx="560629" cy="252000"/>
              <a:chOff x="9609371" y="214009"/>
              <a:chExt cx="1185182" cy="667614"/>
            </a:xfrm>
          </p:grpSpPr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A8788C4-5F7E-408D-9366-AE0CCA593E39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09FAA70-C1DA-4DD1-8953-647D41CD208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BFCA10B-F204-42CC-86A7-8881BAC2BBA1}"/>
                </a:ext>
              </a:extLst>
            </p:cNvPr>
            <p:cNvGrpSpPr/>
            <p:nvPr userDrawn="1"/>
          </p:nvGrpSpPr>
          <p:grpSpPr bwMode="ltGray">
            <a:xfrm>
              <a:off x="823807" y="2516211"/>
              <a:ext cx="560629" cy="252000"/>
              <a:chOff x="9609371" y="214009"/>
              <a:chExt cx="1185182" cy="667614"/>
            </a:xfrm>
          </p:grpSpPr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336C2E17-AEC7-4662-96E3-7C7037B4D81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4C4E9C0-7E06-409D-9DD8-088B22500B59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6ACA5A7-B37B-4DB5-8BAE-4941EE4B569F}"/>
                </a:ext>
              </a:extLst>
            </p:cNvPr>
            <p:cNvGrpSpPr/>
            <p:nvPr userDrawn="1"/>
          </p:nvGrpSpPr>
          <p:grpSpPr bwMode="ltGray">
            <a:xfrm>
              <a:off x="823807" y="1893062"/>
              <a:ext cx="560629" cy="252000"/>
              <a:chOff x="9609371" y="214009"/>
              <a:chExt cx="1185182" cy="667614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6A9E893-78A1-48E3-B083-2E83F8AA0EBF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EF51A8A6-BACE-4CCD-AB88-1F0905ADBD3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FA58228-EF18-49C2-85CF-0CC1B8B4F12D}"/>
                </a:ext>
              </a:extLst>
            </p:cNvPr>
            <p:cNvGrpSpPr/>
            <p:nvPr userDrawn="1"/>
          </p:nvGrpSpPr>
          <p:grpSpPr bwMode="ltGray">
            <a:xfrm>
              <a:off x="823807" y="3762509"/>
              <a:ext cx="560629" cy="252000"/>
              <a:chOff x="9609371" y="214009"/>
              <a:chExt cx="1185182" cy="667614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1E45429A-A585-4EAA-BAA6-9E770F0CD51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8B4289F0-7B0E-469F-A594-3C71263405DB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5F53879-0106-48A1-9872-9E4E0B730739}"/>
                </a:ext>
              </a:extLst>
            </p:cNvPr>
            <p:cNvGrpSpPr/>
            <p:nvPr userDrawn="1"/>
          </p:nvGrpSpPr>
          <p:grpSpPr bwMode="ltGray">
            <a:xfrm>
              <a:off x="823807" y="3139360"/>
              <a:ext cx="560629" cy="252000"/>
              <a:chOff x="9609371" y="214009"/>
              <a:chExt cx="1185182" cy="667614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8591BA46-D245-406C-A366-7076EA152FD8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C7FC54B5-3B57-4A7E-A0E1-DB6944326370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CCCC63E-9C75-4B61-9BAE-DAD2630FA951}"/>
                </a:ext>
              </a:extLst>
            </p:cNvPr>
            <p:cNvGrpSpPr/>
            <p:nvPr userDrawn="1"/>
          </p:nvGrpSpPr>
          <p:grpSpPr bwMode="ltGray">
            <a:xfrm>
              <a:off x="823807" y="5008807"/>
              <a:ext cx="560629" cy="252000"/>
              <a:chOff x="9609371" y="214009"/>
              <a:chExt cx="1185182" cy="667614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E4DA1190-55F2-487B-83B7-CC67FF37207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5267BB02-A8B7-423A-A5CC-01CC00B7358E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4D46D52-EF9A-40F7-A43C-D96296BA93AA}"/>
                </a:ext>
              </a:extLst>
            </p:cNvPr>
            <p:cNvGrpSpPr/>
            <p:nvPr userDrawn="1"/>
          </p:nvGrpSpPr>
          <p:grpSpPr bwMode="ltGray">
            <a:xfrm>
              <a:off x="823807" y="4385658"/>
              <a:ext cx="560629" cy="252000"/>
              <a:chOff x="9609371" y="214009"/>
              <a:chExt cx="1185182" cy="667614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EBDDB39-66EB-4653-80EC-EF427C0DD9B2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55CF2488-6BFB-46E3-895B-CD948CF0D1A1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426856A-91AC-43CF-A9B5-4BF33A7E62A7}"/>
                </a:ext>
              </a:extLst>
            </p:cNvPr>
            <p:cNvGrpSpPr/>
            <p:nvPr userDrawn="1"/>
          </p:nvGrpSpPr>
          <p:grpSpPr bwMode="ltGray">
            <a:xfrm>
              <a:off x="823807" y="6255101"/>
              <a:ext cx="560629" cy="252000"/>
              <a:chOff x="9609371" y="214009"/>
              <a:chExt cx="1185182" cy="667614"/>
            </a:xfrm>
          </p:grpSpPr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E1A66B4-24B8-41B6-A1DA-B191F1CE2C68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7EA44D94-8420-4697-A34E-335461C8120F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B79BFC1-4E08-423C-AD6B-1BB7D70043F1}"/>
                </a:ext>
              </a:extLst>
            </p:cNvPr>
            <p:cNvGrpSpPr/>
            <p:nvPr userDrawn="1"/>
          </p:nvGrpSpPr>
          <p:grpSpPr bwMode="ltGray">
            <a:xfrm>
              <a:off x="823807" y="5631956"/>
              <a:ext cx="560629" cy="252000"/>
              <a:chOff x="9609371" y="214009"/>
              <a:chExt cx="1185182" cy="667614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1A5CF217-137E-47A2-9EBE-3D4D8704FCBE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E9E628C-E5B0-4006-A684-9959E9BFD0C3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9207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F55F3B-36AB-4155-8593-9E6AD42F5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952" y="365125"/>
            <a:ext cx="10044096" cy="1325563"/>
          </a:xfrm>
          <a:prstGeom prst="rect">
            <a:avLst/>
          </a:prstGeom>
          <a:noFill/>
          <a:ln w="19050">
            <a:noFill/>
          </a:ln>
        </p:spPr>
        <p:txBody>
          <a:bodyPr vert="horz" lIns="180000" tIns="180000" rIns="180000" bIns="18000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C5360-E815-4AA6-8B80-8822A5428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3952" y="1825625"/>
            <a:ext cx="1004409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279C5-E4D6-4969-A892-DCE7D824D8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4"/>
                </a:solidFill>
              </a:defRPr>
            </a:lvl1pPr>
          </a:lstStyle>
          <a:p>
            <a:endParaRPr lang="en-US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168C382-4C37-4123-B372-CE59694DB4DC}"/>
              </a:ext>
            </a:extLst>
          </p:cNvPr>
          <p:cNvCxnSpPr/>
          <p:nvPr userDrawn="1"/>
        </p:nvCxnSpPr>
        <p:spPr bwMode="ltGray">
          <a:xfrm>
            <a:off x="11772088" y="372427"/>
            <a:ext cx="0" cy="6488349"/>
          </a:xfrm>
          <a:prstGeom prst="line">
            <a:avLst/>
          </a:prstGeom>
          <a:ln w="22225">
            <a:solidFill>
              <a:schemeClr val="accent3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C1FC2CC-E344-44FA-8F21-311C8F2F4D94}"/>
              </a:ext>
            </a:extLst>
          </p:cNvPr>
          <p:cNvGrpSpPr/>
          <p:nvPr userDrawn="1"/>
        </p:nvGrpSpPr>
        <p:grpSpPr bwMode="ltGray">
          <a:xfrm>
            <a:off x="11251017" y="383314"/>
            <a:ext cx="113391" cy="6433420"/>
            <a:chOff x="11251017" y="383314"/>
            <a:chExt cx="113391" cy="643342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A35CA43-4430-413D-BC2C-A2C0FF28078A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5522" y="383314"/>
              <a:ext cx="108000" cy="1128940"/>
              <a:chOff x="823807" y="646764"/>
              <a:chExt cx="560629" cy="5860337"/>
            </a:xfrm>
          </p:grpSpPr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60F7BE71-1257-44AF-81DA-2BFE617496C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AAC816FB-D1CD-4998-AA27-D7C47321A82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CBA52708-FBA9-4D3F-8AFD-2A0C42939E5A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F8C248E4-222F-4071-83EE-77FBF532D76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9EFD3D59-4601-4509-B8A8-3A8318FC5FD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Straight Connector 204">
                  <a:extLst>
                    <a:ext uri="{FF2B5EF4-FFF2-40B4-BE49-F238E27FC236}">
                      <a16:creationId xmlns:a16="http://schemas.microsoft.com/office/drawing/2014/main" id="{4CC53A45-BAD2-4DCE-A9D0-8859E9ABA6DF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E9D3F2BA-A7D4-4B12-98C6-E3D44B94F0A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608B34BB-4C48-4749-A1FB-3544A4261A19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6932DFEA-755B-46DB-B90A-33D6E50127E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C7322DD9-870D-449A-88A5-C2262C783FC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200" name="Straight Connector 199">
                  <a:extLst>
                    <a:ext uri="{FF2B5EF4-FFF2-40B4-BE49-F238E27FC236}">
                      <a16:creationId xmlns:a16="http://schemas.microsoft.com/office/drawing/2014/main" id="{FAD59D96-DD4C-4117-9BD2-5F905FCB4F4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Straight Connector 200">
                  <a:extLst>
                    <a:ext uri="{FF2B5EF4-FFF2-40B4-BE49-F238E27FC236}">
                      <a16:creationId xmlns:a16="http://schemas.microsoft.com/office/drawing/2014/main" id="{C76AFD39-F790-455E-B01A-CBF1A46161F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A53E4027-BE2F-463B-938D-8F626990085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A290CACA-2AD6-4E77-8203-6181303AC69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3DF95B9B-BF14-4757-8337-8EF6183E5B6F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0AEB4FA3-F09D-4D46-BDF9-249488CC137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4E5DC4FD-D4B8-4C42-8A18-1959718BB72F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791F0501-8134-4B7B-9256-DC2DB87E320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4E52A80F-AEC6-4D02-86D1-D1D6526A8E8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0F2CDBF3-CB2C-4F12-882B-099C99B5E1B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>
                  <a:extLst>
                    <a:ext uri="{FF2B5EF4-FFF2-40B4-BE49-F238E27FC236}">
                      <a16:creationId xmlns:a16="http://schemas.microsoft.com/office/drawing/2014/main" id="{522E2A6E-F051-48DF-B7C5-D5BEAB6C42EA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A9B43CDC-7F6B-4D1B-A4A4-BC2E1A5B11E2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FA76246B-BE58-4BF1-83CC-BA3B44CD3A6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F5672388-9715-43DC-9954-308DDB3F3843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46A7B103-8EF8-4CA6-93A6-E40833D181C3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DCA6EE69-51BE-4756-AAF7-3E1EFA26C69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FA6ED4EC-2DBB-4573-87AA-DD06D1F3C8A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0189110F-9EC5-4AC2-BE15-A0F5C97DD444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08F5A520-D354-4B8D-BC26-7E3AB06569D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>
                  <a:extLst>
                    <a:ext uri="{FF2B5EF4-FFF2-40B4-BE49-F238E27FC236}">
                      <a16:creationId xmlns:a16="http://schemas.microsoft.com/office/drawing/2014/main" id="{AE045936-6A7A-4789-9CD2-2BCDA51FE5B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3FD5B76-34FB-4520-A3C8-9941E4802A06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1017" y="1598478"/>
              <a:ext cx="108000" cy="1128940"/>
              <a:chOff x="823807" y="646764"/>
              <a:chExt cx="560629" cy="5860337"/>
            </a:xfrm>
          </p:grpSpPr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8E545BA1-8AB3-4C90-9487-D790F88030F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6D2FBD6B-5FAF-459C-BBF8-0CFFE8AAFF80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08C1B6A9-7418-4513-A6AD-ED06B2F9D0B2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529E7E3B-A6EC-48B8-8669-18A08EA8EE1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F4A9DB9B-7C75-4C52-A184-24831128227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99F96C1E-CB65-4CB3-9B4C-59685D42387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FDF418F0-57D1-4B13-8B27-087BC8788D5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FFE5886D-4F1C-4A9D-A514-76F36E84FABD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8107F6BB-35DD-407C-AAEF-4D38F0E0E81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B2F16D96-8569-4CB4-BF2B-68BAA358D84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93FDFB3B-58E5-49C3-8952-EE7BF54C48B9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0C4F075C-D251-4D31-B86B-3F872A0A839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225BF993-B03A-4552-BE55-0072939A46D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A5B3C2A9-1E80-4E35-B8C4-D1B74AA170A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Straight Connector 168">
                  <a:extLst>
                    <a:ext uri="{FF2B5EF4-FFF2-40B4-BE49-F238E27FC236}">
                      <a16:creationId xmlns:a16="http://schemas.microsoft.com/office/drawing/2014/main" id="{B7027720-0F9A-4997-9272-0E6E7252AA9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B97C21F5-1E7C-472C-9F2D-30889D9BB298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6" name="Straight Connector 165">
                  <a:extLst>
                    <a:ext uri="{FF2B5EF4-FFF2-40B4-BE49-F238E27FC236}">
                      <a16:creationId xmlns:a16="http://schemas.microsoft.com/office/drawing/2014/main" id="{D95EFB2A-AA5E-47F1-8CD0-1718FA8C0A1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Straight Connector 166">
                  <a:extLst>
                    <a:ext uri="{FF2B5EF4-FFF2-40B4-BE49-F238E27FC236}">
                      <a16:creationId xmlns:a16="http://schemas.microsoft.com/office/drawing/2014/main" id="{1E3B41F6-4604-45E2-8173-F63C2ACE1EC9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A9531EC6-7745-4275-93D2-030076597BDD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4" name="Straight Connector 163">
                  <a:extLst>
                    <a:ext uri="{FF2B5EF4-FFF2-40B4-BE49-F238E27FC236}">
                      <a16:creationId xmlns:a16="http://schemas.microsoft.com/office/drawing/2014/main" id="{928E579E-31A3-4FE4-89AE-18ABBF7AA76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44B8EE79-28B4-4D2D-8CB2-D17C01807BB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566F19C9-9613-4679-95BB-E3DC5ABFF592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2" name="Straight Connector 161">
                  <a:extLst>
                    <a:ext uri="{FF2B5EF4-FFF2-40B4-BE49-F238E27FC236}">
                      <a16:creationId xmlns:a16="http://schemas.microsoft.com/office/drawing/2014/main" id="{6EFA9651-A1C1-42B4-8F42-3EFB72CFF78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2C982EE8-87CD-4CD5-9492-935E1AC291B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A0E72211-DFBB-4CCA-9D4D-CC98EAEB5D0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2CA24DBE-A530-42E4-8844-A1E69C3BFF7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>
                  <a:extLst>
                    <a:ext uri="{FF2B5EF4-FFF2-40B4-BE49-F238E27FC236}">
                      <a16:creationId xmlns:a16="http://schemas.microsoft.com/office/drawing/2014/main" id="{959DB80C-6BBE-4444-818A-890ADBC0E28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7" name="Group 156">
                <a:extLst>
                  <a:ext uri="{FF2B5EF4-FFF2-40B4-BE49-F238E27FC236}">
                    <a16:creationId xmlns:a16="http://schemas.microsoft.com/office/drawing/2014/main" id="{DC2F36C9-3FA9-40AE-AB8F-E69DE9E404A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4B2E69C4-0322-40BD-9544-3AD8BDE60D8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6E52F6EA-DEBF-4D80-87A4-9ABFFEBC97E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390B1F9-BEB1-4B2E-96EF-027CC1050291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6052" y="2817231"/>
              <a:ext cx="108000" cy="1128940"/>
              <a:chOff x="823807" y="646764"/>
              <a:chExt cx="560629" cy="5860337"/>
            </a:xfrm>
          </p:grpSpPr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B190F10A-8F98-4DAF-9836-F87968BEFBC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6" name="Straight Connector 145">
                  <a:extLst>
                    <a:ext uri="{FF2B5EF4-FFF2-40B4-BE49-F238E27FC236}">
                      <a16:creationId xmlns:a16="http://schemas.microsoft.com/office/drawing/2014/main" id="{743775C4-8B9E-4063-84AC-AB3E17C79CD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F409A077-1394-41B1-8C4C-F7816943474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E0DFEA8F-23B2-47FC-BE72-B074C6D521F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D6704ACD-D574-48D6-B6A9-7CF38E1D9E9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71083131-0D28-428E-9D11-5986C3DF042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F0D34E3D-AF9D-4B71-907B-4B939AA7D8CD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A597A94B-4DE6-4254-A111-17B57435CAE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C48F4BC4-F3F8-4815-9DB1-840483FFAA4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1411844E-B0E2-4FB1-9816-94E61C37211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ACBB654A-4EAD-4FBF-80CF-12F114CD920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205E88D1-0AC3-4945-B2C0-797A77A773C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F42AE2A0-155C-489E-96DE-9680AFC89B1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AA2EEDD4-F252-4C71-8F18-3A248CD89E46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222ABB66-1E6F-437F-9B73-28F05B20AC52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BF9B46D6-05E2-4327-9844-A18BFD9DAB5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6" name="Straight Connector 135">
                  <a:extLst>
                    <a:ext uri="{FF2B5EF4-FFF2-40B4-BE49-F238E27FC236}">
                      <a16:creationId xmlns:a16="http://schemas.microsoft.com/office/drawing/2014/main" id="{8CD404FB-1073-4332-9F52-D7CE8B52CD85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A4026EBE-079A-4D34-AC99-27BB3BD9940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495E8416-F7C2-4984-90CB-282238D8FF2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4" name="Straight Connector 133">
                  <a:extLst>
                    <a:ext uri="{FF2B5EF4-FFF2-40B4-BE49-F238E27FC236}">
                      <a16:creationId xmlns:a16="http://schemas.microsoft.com/office/drawing/2014/main" id="{8ED3D435-2134-47A4-8AEC-BBFD5976B3A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92AA8088-51C9-43CD-A093-086E451618A9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8CB00E62-A6CF-4333-AC56-DDBA2048643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0325B78F-99DD-4130-894A-AAC88075744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EE2F1D94-AE08-4EA7-91F1-C090B9267145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7923DA68-3002-422D-8937-AFC4CDF31D7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3D61FCA4-192F-4A44-9CF6-39D58F07E68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ACE78832-3AD6-47CF-8B6F-0C7CCAE7F05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7" name="Group 126">
                <a:extLst>
                  <a:ext uri="{FF2B5EF4-FFF2-40B4-BE49-F238E27FC236}">
                    <a16:creationId xmlns:a16="http://schemas.microsoft.com/office/drawing/2014/main" id="{E1B6E473-76AE-464F-A2DD-9E839F43B4C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28" name="Straight Connector 127">
                  <a:extLst>
                    <a:ext uri="{FF2B5EF4-FFF2-40B4-BE49-F238E27FC236}">
                      <a16:creationId xmlns:a16="http://schemas.microsoft.com/office/drawing/2014/main" id="{47F66FE7-B539-4E2C-99DA-053120A96E1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>
                  <a:extLst>
                    <a:ext uri="{FF2B5EF4-FFF2-40B4-BE49-F238E27FC236}">
                      <a16:creationId xmlns:a16="http://schemas.microsoft.com/office/drawing/2014/main" id="{A8B7B440-761C-48C0-877F-E02E2672CF21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A4F1BB9-509C-4758-B85B-F62C21322A90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1547" y="4032395"/>
              <a:ext cx="108000" cy="1128940"/>
              <a:chOff x="823807" y="646764"/>
              <a:chExt cx="560629" cy="5860337"/>
            </a:xfrm>
          </p:grpSpPr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CC52E98B-BB6E-48AB-BE58-E5C4E278EE3E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BE29E36F-0C66-4BB1-AB8C-C0B98D8BA8E1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1F711FB7-9249-4E1D-B741-462D250A930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59D66259-72A8-47F4-869B-9D489BEFF3B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F7A08256-2F98-4239-952D-84D04CF4D06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33EEC4A9-8D27-4632-BFFB-BC27117F4AF0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960D3962-548B-473E-8268-FB7031D0C6B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125CE321-F689-4E7E-BF07-7A69B28B37B3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93AACA41-7158-4326-BB80-813F799E9353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944439E3-EC1D-437C-90A9-EA09A85B1089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FE8A2674-B291-436B-A109-6D0C1DFA432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6A02E488-2707-439B-AC22-2E8332A2C39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4BECEA78-5B77-4A73-B2F4-E6FE6CBAB55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9863F243-7362-4550-B376-B77CA6B10C0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C4C42D22-226A-49E7-848D-FF2F16DBA5A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DA3EA022-47B2-4BF7-BFC9-503A8E06F13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9E34DA36-B8EF-4C32-94E8-F61C021933B4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1A63AFFB-FD06-447F-A13B-67526644132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EE9DCD55-7E11-4FC6-A25A-C5DD910F9E0C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E2C08169-603A-4650-B138-32A1EE2E734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E0F1936B-11E7-447C-8775-6AA0A81516D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3EE1F2C3-C8CD-442F-A318-2511139C48E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50A234CA-ABDB-4A4E-981B-9317AC0BD1AF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1E75C28F-4301-4736-AE4F-9B73070E6CEC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F641409E-F58B-4B1B-A5DE-D3AF0099D13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20C29CB4-D3A4-4423-A5F2-696DD28CD763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872D9876-6AFC-4C3A-B51B-1266F38CB91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94010E35-54AE-4BEA-91C6-B79697C177D6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B9A6BD8B-C7A2-4767-8B05-4F2E641D121C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78874450-D183-478A-8308-B91DBE485D5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3F90F03-DE74-4AE0-BAD3-618DFAE29D5E}"/>
                </a:ext>
              </a:extLst>
            </p:cNvPr>
            <p:cNvGrpSpPr>
              <a:grpSpLocks noChangeAspect="1"/>
            </p:cNvGrpSpPr>
            <p:nvPr userDrawn="1"/>
          </p:nvGrpSpPr>
          <p:grpSpPr bwMode="ltGray">
            <a:xfrm flipV="1">
              <a:off x="11256408" y="5192894"/>
              <a:ext cx="108000" cy="1128940"/>
              <a:chOff x="823807" y="646764"/>
              <a:chExt cx="560629" cy="5860337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1829E466-7AAB-486F-A2BF-84B7B41FFCE1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269913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7996A9AC-3AB5-4514-BD3E-514D962FBBD8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CAD74ACC-B0A8-4DFA-88EA-61F4F4831D9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1E6CB2A5-4DD4-4025-8032-4FE66D8C605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46764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DA30F717-28E7-4E2B-8E88-5AD473946677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2C9C6C5F-0B3C-4632-A8E8-25198ABCC03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74C2058C-89AC-4433-9BEC-D0767D13810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251621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3FA9581C-C2D8-4629-9E3E-92F248726E8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63FB4AC9-7188-4D61-A207-9DC43BD8EDBB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14286BD1-9CAD-4DCA-9AA2-DDDA8372031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1893062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4A6FF60E-409C-4EEC-B1F7-5F1F12C61EF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C99AF263-3575-42AA-8582-9E7972CFB13C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0551D1EC-D55E-48AE-AEFC-A1392875AF25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762509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77F47F4A-1738-4A68-9DC6-B45D519C38FE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E4CCCF31-2491-424B-A693-8A4BB7834D44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75B349AC-2E75-4DD9-BDAF-44ED0459C7F7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3139360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94B9D801-670C-48DD-954B-8A47B24C027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93721090-9857-4215-A04F-0B0369E19E4D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6753001B-DDF1-4B20-881E-8641F46AF57A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008807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26B2D881-A387-4CFC-BF29-117D2B29B3DB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0F01A4DB-D2FF-4347-8BA8-0E4C4AD7318E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66354242-0E76-4588-9F7B-0509DA07D320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4385658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AEEC84DE-AB8C-4198-B021-010EA5A9E9F2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99B5F5E9-3D96-49A5-B75A-EE2F8D733AE7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A5043EC2-008D-4B6D-AC84-953D7D7E957B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6255101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FE2A5D90-E2C7-41B4-8BDD-6901945122BD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EBDC7AC1-CEA0-4FBF-993A-64B1A402B3B6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33774E78-F40A-4F2E-97F8-78B45A1D6AEF}"/>
                  </a:ext>
                </a:extLst>
              </p:cNvPr>
              <p:cNvGrpSpPr/>
              <p:nvPr userDrawn="1"/>
            </p:nvGrpSpPr>
            <p:grpSpPr bwMode="ltGray">
              <a:xfrm>
                <a:off x="823807" y="5631956"/>
                <a:ext cx="560629" cy="252000"/>
                <a:chOff x="9609371" y="214009"/>
                <a:chExt cx="1185182" cy="667614"/>
              </a:xfrm>
            </p:grpSpPr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3ED4B3EB-1F17-4E7E-BA53-227D4A7FFB6A}"/>
                    </a:ext>
                  </a:extLst>
                </p:cNvPr>
                <p:cNvCxnSpPr/>
                <p:nvPr userDrawn="1"/>
              </p:nvCxnSpPr>
              <p:spPr bwMode="ltGray">
                <a:xfrm flipV="1">
                  <a:off x="9609371" y="214009"/>
                  <a:ext cx="651755" cy="642025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570C5E10-EDF3-4A57-964A-A7EADEFE3078}"/>
                    </a:ext>
                  </a:extLst>
                </p:cNvPr>
                <p:cNvCxnSpPr>
                  <a:cxnSpLocks/>
                </p:cNvCxnSpPr>
                <p:nvPr userDrawn="1"/>
              </p:nvCxnSpPr>
              <p:spPr bwMode="ltGray">
                <a:xfrm rot="5400000" flipV="1">
                  <a:off x="10147663" y="234734"/>
                  <a:ext cx="651753" cy="642026"/>
                </a:xfrm>
                <a:prstGeom prst="line">
                  <a:avLst/>
                </a:prstGeom>
                <a:ln w="1905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D1B9C4B-6654-4BC1-94B5-8D59EA46C8DF}"/>
                </a:ext>
              </a:extLst>
            </p:cNvPr>
            <p:cNvGrpSpPr/>
            <p:nvPr userDrawn="1"/>
          </p:nvGrpSpPr>
          <p:grpSpPr bwMode="ltGray">
            <a:xfrm flipV="1">
              <a:off x="11251902" y="6648145"/>
              <a:ext cx="108000" cy="48545"/>
              <a:chOff x="9609371" y="214009"/>
              <a:chExt cx="1185182" cy="667614"/>
            </a:xfrm>
          </p:grpSpPr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6A138F6-C36C-42D7-9FC5-1B5C1B8E3E99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1C775FB4-FFEE-4C85-ABE9-BC3EC2C5C7B4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59CF176-81B4-4943-804D-B453E8A28C0C}"/>
                </a:ext>
              </a:extLst>
            </p:cNvPr>
            <p:cNvGrpSpPr/>
            <p:nvPr userDrawn="1"/>
          </p:nvGrpSpPr>
          <p:grpSpPr bwMode="ltGray">
            <a:xfrm flipV="1">
              <a:off x="11251902" y="6768189"/>
              <a:ext cx="108000" cy="48545"/>
              <a:chOff x="9609371" y="214009"/>
              <a:chExt cx="1185182" cy="667614"/>
            </a:xfrm>
          </p:grpSpPr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60587F02-4514-43DE-B3A9-433D2F06D5AD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CC06D143-0748-47D0-B611-C46996855042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5A5BDCC-B5C3-40C5-B023-3BC5F920EFD3}"/>
                </a:ext>
              </a:extLst>
            </p:cNvPr>
            <p:cNvGrpSpPr/>
            <p:nvPr userDrawn="1"/>
          </p:nvGrpSpPr>
          <p:grpSpPr bwMode="ltGray">
            <a:xfrm flipV="1">
              <a:off x="11251902" y="6408058"/>
              <a:ext cx="108000" cy="48545"/>
              <a:chOff x="9609371" y="214009"/>
              <a:chExt cx="1185182" cy="667614"/>
            </a:xfrm>
          </p:grpSpPr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6CDAAEC6-0C9A-4856-8198-59AA25E9A3BE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F54BA676-04B7-4EA6-93A9-EE38FCACE2A2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209FF89-F29B-4094-A366-04717E200E70}"/>
                </a:ext>
              </a:extLst>
            </p:cNvPr>
            <p:cNvGrpSpPr/>
            <p:nvPr userDrawn="1"/>
          </p:nvGrpSpPr>
          <p:grpSpPr bwMode="ltGray">
            <a:xfrm flipV="1">
              <a:off x="11251902" y="6528101"/>
              <a:ext cx="108000" cy="48545"/>
              <a:chOff x="9609371" y="214009"/>
              <a:chExt cx="1185182" cy="667614"/>
            </a:xfrm>
          </p:grpSpPr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ECA70795-1702-485E-AE86-D58132B6ECF0}"/>
                  </a:ext>
                </a:extLst>
              </p:cNvPr>
              <p:cNvCxnSpPr/>
              <p:nvPr userDrawn="1"/>
            </p:nvCxnSpPr>
            <p:spPr bwMode="ltGray">
              <a:xfrm flipV="1">
                <a:off x="9609371" y="214009"/>
                <a:ext cx="651755" cy="642025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5FA2304A-6AAC-4A33-986C-DE27C3CF64C6}"/>
                  </a:ext>
                </a:extLst>
              </p:cNvPr>
              <p:cNvCxnSpPr>
                <a:cxnSpLocks/>
              </p:cNvCxnSpPr>
              <p:nvPr userDrawn="1"/>
            </p:nvCxnSpPr>
            <p:spPr bwMode="ltGray">
              <a:xfrm rot="5400000" flipV="1">
                <a:off x="10147663" y="234734"/>
                <a:ext cx="651753" cy="642026"/>
              </a:xfrm>
              <a:prstGeom prst="line">
                <a:avLst/>
              </a:prstGeom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35737-D740-48D6-ADBF-B8910D6199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20203" y="61821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600" spc="-150" smtClean="0">
                <a:solidFill>
                  <a:schemeClr val="bg1"/>
                </a:solidFill>
              </a:defRPr>
            </a:lvl1pPr>
          </a:lstStyle>
          <a:p>
            <a:pPr algn="r"/>
            <a:fld id="{3D3C4EEC-F499-4A7F-B67B-5709763315B6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0E5AEE-BED6-4164-9B3B-8357F8881C70}"/>
              </a:ext>
            </a:extLst>
          </p:cNvPr>
          <p:cNvSpPr/>
          <p:nvPr userDrawn="1"/>
        </p:nvSpPr>
        <p:spPr>
          <a:xfrm>
            <a:off x="0" y="0"/>
            <a:ext cx="12192000" cy="36512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92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BFB0A26B-E98A-4671-AD6E-C6C42EFC35D7}"/>
              </a:ext>
            </a:extLst>
          </p:cNvPr>
          <p:cNvGrpSpPr/>
          <p:nvPr userDrawn="1"/>
        </p:nvGrpSpPr>
        <p:grpSpPr bwMode="ltGray">
          <a:xfrm flipH="1">
            <a:off x="4578659" y="475428"/>
            <a:ext cx="6298232" cy="144000"/>
            <a:chOff x="1934816" y="1379408"/>
            <a:chExt cx="6298232" cy="144000"/>
          </a:xfrm>
          <a:solidFill>
            <a:schemeClr val="accent3">
              <a:lumMod val="50000"/>
            </a:schemeClr>
          </a:solidFill>
        </p:grpSpPr>
        <p:sp>
          <p:nvSpPr>
            <p:cNvPr id="228" name="Isosceles Triangle 227">
              <a:extLst>
                <a:ext uri="{FF2B5EF4-FFF2-40B4-BE49-F238E27FC236}">
                  <a16:creationId xmlns:a16="http://schemas.microsoft.com/office/drawing/2014/main" id="{5FD7D885-4E73-4F3D-940F-9FD1576B113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193667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9" name="Isosceles Triangle 228">
              <a:extLst>
                <a:ext uri="{FF2B5EF4-FFF2-40B4-BE49-F238E27FC236}">
                  <a16:creationId xmlns:a16="http://schemas.microsoft.com/office/drawing/2014/main" id="{863FC7DD-97AB-4F81-A601-2C420D0E2E1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34671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0" name="Isosceles Triangle 229">
              <a:extLst>
                <a:ext uri="{FF2B5EF4-FFF2-40B4-BE49-F238E27FC236}">
                  <a16:creationId xmlns:a16="http://schemas.microsoft.com/office/drawing/2014/main" id="{AAB0DD1B-5B76-4AEF-9A78-01243147EBD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275674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1" name="Isosceles Triangle 230">
              <a:extLst>
                <a:ext uri="{FF2B5EF4-FFF2-40B4-BE49-F238E27FC236}">
                  <a16:creationId xmlns:a16="http://schemas.microsoft.com/office/drawing/2014/main" id="{5CC58262-ADC6-4D71-A692-1BBCF7E3873E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16677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2" name="Isosceles Triangle 231">
              <a:extLst>
                <a:ext uri="{FF2B5EF4-FFF2-40B4-BE49-F238E27FC236}">
                  <a16:creationId xmlns:a16="http://schemas.microsoft.com/office/drawing/2014/main" id="{38DED403-3D9A-44C6-BB39-E9256753AC6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57681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3" name="Isosceles Triangle 232">
              <a:extLst>
                <a:ext uri="{FF2B5EF4-FFF2-40B4-BE49-F238E27FC236}">
                  <a16:creationId xmlns:a16="http://schemas.microsoft.com/office/drawing/2014/main" id="{78668745-83F5-40D4-BE42-6868AB3C54F2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398684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4" name="Isosceles Triangle 233">
              <a:extLst>
                <a:ext uri="{FF2B5EF4-FFF2-40B4-BE49-F238E27FC236}">
                  <a16:creationId xmlns:a16="http://schemas.microsoft.com/office/drawing/2014/main" id="{9CDBDA02-85D2-4EC9-949B-4984617FDC9D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39688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5" name="Isosceles Triangle 234">
              <a:extLst>
                <a:ext uri="{FF2B5EF4-FFF2-40B4-BE49-F238E27FC236}">
                  <a16:creationId xmlns:a16="http://schemas.microsoft.com/office/drawing/2014/main" id="{B5B0FC7F-834F-49A6-B524-18CC37838ED2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480691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6" name="Isosceles Triangle 235">
              <a:extLst>
                <a:ext uri="{FF2B5EF4-FFF2-40B4-BE49-F238E27FC236}">
                  <a16:creationId xmlns:a16="http://schemas.microsoft.com/office/drawing/2014/main" id="{919901EB-B9ED-4F5B-8986-99A103A2D7A7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21694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7" name="Isosceles Triangle 236">
              <a:extLst>
                <a:ext uri="{FF2B5EF4-FFF2-40B4-BE49-F238E27FC236}">
                  <a16:creationId xmlns:a16="http://schemas.microsoft.com/office/drawing/2014/main" id="{E6677469-A075-483E-BACC-E4A65378531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562698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8" name="Isosceles Triangle 237">
              <a:extLst>
                <a:ext uri="{FF2B5EF4-FFF2-40B4-BE49-F238E27FC236}">
                  <a16:creationId xmlns:a16="http://schemas.microsoft.com/office/drawing/2014/main" id="{113DCF5C-AC66-4121-9591-46F39C4A91CC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03701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9" name="Isosceles Triangle 238">
              <a:extLst>
                <a:ext uri="{FF2B5EF4-FFF2-40B4-BE49-F238E27FC236}">
                  <a16:creationId xmlns:a16="http://schemas.microsoft.com/office/drawing/2014/main" id="{E69140E6-9BDD-4B4A-BEA9-55867938ABE9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447051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0" name="Isosceles Triangle 239">
              <a:extLst>
                <a:ext uri="{FF2B5EF4-FFF2-40B4-BE49-F238E27FC236}">
                  <a16:creationId xmlns:a16="http://schemas.microsoft.com/office/drawing/2014/main" id="{4F28059F-51EC-4963-8925-4AEB9FE722AF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6857085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1" name="Isosceles Triangle 240">
              <a:extLst>
                <a:ext uri="{FF2B5EF4-FFF2-40B4-BE49-F238E27FC236}">
                  <a16:creationId xmlns:a16="http://schemas.microsoft.com/office/drawing/2014/main" id="{00E9F78A-830B-4BA4-84A5-324E8C330924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267119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2" name="Isosceles Triangle 241">
              <a:extLst>
                <a:ext uri="{FF2B5EF4-FFF2-40B4-BE49-F238E27FC236}">
                  <a16:creationId xmlns:a16="http://schemas.microsoft.com/office/drawing/2014/main" id="{13550F07-2E83-4DEA-970B-3ACEF9D71790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7677153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3" name="Isosceles Triangle 242">
              <a:extLst>
                <a:ext uri="{FF2B5EF4-FFF2-40B4-BE49-F238E27FC236}">
                  <a16:creationId xmlns:a16="http://schemas.microsoft.com/office/drawing/2014/main" id="{DBAB9A4D-4489-4D34-B97C-4EBE23D8A6A6}"/>
                </a:ext>
              </a:extLst>
            </p:cNvPr>
            <p:cNvSpPr>
              <a:spLocks noChangeAspect="1"/>
            </p:cNvSpPr>
            <p:nvPr userDrawn="1"/>
          </p:nvSpPr>
          <p:spPr bwMode="ltGray">
            <a:xfrm rot="5400000">
              <a:off x="8087187" y="1377547"/>
              <a:ext cx="144000" cy="147722"/>
            </a:xfrm>
            <a:prstGeom prst="triangle">
              <a:avLst/>
            </a:prstGeom>
            <a:grpFill/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21763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69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59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Levenim MT" panose="02010502060101010101" pitchFamily="2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Levenim MT" panose="02010502060101010101" pitchFamily="2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5.jpg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4E6CF6-9233-4E0A-B2D1-49F7A53624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u="sng" dirty="0"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Template Editing Instructions and Feedback</a:t>
            </a:r>
            <a:endParaRPr lang="en-US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67CAA8-4D4D-511D-80E2-ED9EF3C1EFE7}"/>
              </a:ext>
            </a:extLst>
          </p:cNvPr>
          <p:cNvSpPr txBox="1"/>
          <p:nvPr/>
        </p:nvSpPr>
        <p:spPr>
          <a:xfrm>
            <a:off x="9484468" y="4299625"/>
            <a:ext cx="25389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rgbClr val="C00000"/>
                </a:solidFill>
                <a:latin typeface="Georgia" panose="02040502050405020303" pitchFamily="18" charset="0"/>
              </a:rPr>
              <a:t>Выполнила:</a:t>
            </a:r>
          </a:p>
          <a:p>
            <a:r>
              <a:rPr lang="ru-RU" b="1" dirty="0">
                <a:solidFill>
                  <a:srgbClr val="C00000"/>
                </a:solidFill>
                <a:latin typeface="Georgia" panose="02040502050405020303" pitchFamily="18" charset="0"/>
              </a:rPr>
              <a:t>Яковлева Дарья Руслановна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477D63-98BA-5293-0B87-A59F8DFD5FB2}"/>
              </a:ext>
            </a:extLst>
          </p:cNvPr>
          <p:cNvSpPr txBox="1"/>
          <p:nvPr/>
        </p:nvSpPr>
        <p:spPr>
          <a:xfrm>
            <a:off x="7903934" y="4484291"/>
            <a:ext cx="46011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Выполнила:</a:t>
            </a:r>
          </a:p>
          <a:p>
            <a:r>
              <a:rPr lang="ru-RU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Яковлева Дарья Руслановна 8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”M”</a:t>
            </a:r>
          </a:p>
          <a:p>
            <a:r>
              <a:rPr lang="ru-RU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Проверил:</a:t>
            </a:r>
          </a:p>
          <a:p>
            <a:r>
              <a:rPr lang="ru-RU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Поликарпов Александр Дмитриевич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A4649C8-1E0A-0895-6B20-0FFC5B945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916" y="289586"/>
            <a:ext cx="12192000" cy="68580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2634"/>
            <a:ext cx="12176084" cy="738944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0401703-827D-4831-3F33-140A1111328C}"/>
              </a:ext>
            </a:extLst>
          </p:cNvPr>
          <p:cNvSpPr txBox="1"/>
          <p:nvPr/>
        </p:nvSpPr>
        <p:spPr>
          <a:xfrm>
            <a:off x="7024557" y="4901874"/>
            <a:ext cx="4903907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Выполнила:</a:t>
            </a:r>
          </a:p>
          <a:p>
            <a:r>
              <a:rPr lang="ru-R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Яковлева Дарья Руслановна </a:t>
            </a:r>
            <a:r>
              <a:rPr lang="ru-RU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10</a:t>
            </a: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”</a:t>
            </a:r>
            <a:r>
              <a:rPr lang="ru-RU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Т</a:t>
            </a: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pitchFamily="18" charset="0"/>
              </a:rPr>
              <a:t>”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pitchFamily="18" charset="0"/>
            </a:endParaRPr>
          </a:p>
          <a:p>
            <a:endParaRPr lang="en-US" dirty="0">
              <a:latin typeface="Georgia" panose="02040502050405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2C6BBA-66D2-EE34-ED56-0B8732A71EE2}"/>
              </a:ext>
            </a:extLst>
          </p:cNvPr>
          <p:cNvSpPr txBox="1"/>
          <p:nvPr/>
        </p:nvSpPr>
        <p:spPr>
          <a:xfrm>
            <a:off x="1774174" y="2006846"/>
            <a:ext cx="8979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>
                <a:solidFill>
                  <a:schemeClr val="bg1"/>
                </a:solidFill>
                <a:latin typeface="Georgia" panose="02040502050405020303" pitchFamily="18" charset="0"/>
              </a:rPr>
              <a:t>ИТОГОВЫЙ ПРОЕКТ: АНАЛИЗ УСПЕВАЕМОСТИ СТУДЕНТОВ</a:t>
            </a:r>
            <a:endParaRPr lang="en-US" sz="240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DCB6D5-DEF2-F7B9-F1F6-56E83A750E6C}"/>
              </a:ext>
            </a:extLst>
          </p:cNvPr>
          <p:cNvSpPr txBox="1"/>
          <p:nvPr/>
        </p:nvSpPr>
        <p:spPr>
          <a:xfrm>
            <a:off x="4391849" y="6364373"/>
            <a:ext cx="2101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bg1"/>
                </a:solidFill>
                <a:latin typeface="Georgia" panose="02040502050405020303" pitchFamily="18" charset="0"/>
              </a:rPr>
              <a:t>Москва</a:t>
            </a:r>
            <a:r>
              <a:rPr lang="ru-RU" b="1" dirty="0">
                <a:solidFill>
                  <a:schemeClr val="bg1"/>
                </a:solidFill>
                <a:latin typeface="Georgia" panose="02040502050405020303" pitchFamily="18" charset="0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Georgia" panose="02040502050405020303" pitchFamily="18" charset="0"/>
              </a:rPr>
              <a:t>2024</a:t>
            </a:r>
            <a:endParaRPr lang="en-US" sz="200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82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E368-5DFD-40C4-B989-C018F461F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734" y="1614791"/>
            <a:ext cx="8931410" cy="2086351"/>
          </a:xfrm>
        </p:spPr>
        <p:txBody>
          <a:bodyPr/>
          <a:lstStyle/>
          <a:p>
            <a:r>
              <a:rPr lang="en-US" dirty="0"/>
              <a:t>SECTION TITLE 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01E1120-E16E-11D1-C6CA-2DF529B49D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77804B-0638-4C03-6A2B-752CE8559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6D6F05-B1C6-EE6F-23E9-8AD05CE3D3E9}"/>
              </a:ext>
            </a:extLst>
          </p:cNvPr>
          <p:cNvSpPr txBox="1"/>
          <p:nvPr/>
        </p:nvSpPr>
        <p:spPr>
          <a:xfrm>
            <a:off x="276726" y="1099390"/>
            <a:ext cx="1159844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Цель проекта: разработать модель машинного обучения, способную прогнозировать итоговую оценку учащегося (G3) на основе набора социально-демографических и образовательных факторов, а также предыдущей успеваемости (G2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 smtClean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Мы хотим предсказать итоговую оценку студента (G3), которая является числовым значением от 0 до 20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Прогнозирование успеваемости позволяет заранее выявлять тех, кто возможно получит низкий балл, понять, какие факторы оказывают наибольшее влияние на успех студента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Мы используем </a:t>
            </a:r>
            <a:r>
              <a:rPr lang="ru-RU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датасет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 students_data.csv, данные включают: социальные/демографические факторы (пол, возраст, адрес, размер семьи, образование родителей, работа родителей), образовательные факторы (время в пути, время на учебу (</a:t>
            </a:r>
            <a:r>
              <a:rPr lang="ru-RU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studytime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), количество провалов, внеклассные занятия, пропуски (</a:t>
            </a:r>
            <a:r>
              <a:rPr lang="ru-RU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absences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)), предыдущие оценки (G1 (первый семестр) и G2 (второй семестр)).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61EDC7-7E5D-FD0A-481A-E5FEAAD21190}"/>
              </a:ext>
            </a:extLst>
          </p:cNvPr>
          <p:cNvSpPr txBox="1"/>
          <p:nvPr/>
        </p:nvSpPr>
        <p:spPr>
          <a:xfrm>
            <a:off x="3553240" y="195132"/>
            <a:ext cx="989303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 smtClean="0">
                <a:solidFill>
                  <a:schemeClr val="bg1"/>
                </a:solidFill>
                <a:latin typeface="Georgia" panose="02040502050405020303" pitchFamily="18" charset="0"/>
              </a:rPr>
              <a:t>ПОСТАНОВКА </a:t>
            </a:r>
            <a:r>
              <a:rPr lang="ru-RU" sz="2800" b="1" dirty="0" smtClean="0">
                <a:solidFill>
                  <a:schemeClr val="bg1"/>
                </a:solidFill>
                <a:latin typeface="Georgia" panose="02040502050405020303" pitchFamily="18" charset="0"/>
              </a:rPr>
              <a:t>ЗАДАЧИ:</a:t>
            </a:r>
            <a:endParaRPr lang="ru-RU" sz="280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503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E368-5DFD-40C4-B989-C018F461F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734" y="1614791"/>
            <a:ext cx="8931410" cy="2086351"/>
          </a:xfrm>
        </p:spPr>
        <p:txBody>
          <a:bodyPr/>
          <a:lstStyle/>
          <a:p>
            <a:r>
              <a:rPr lang="en-US" dirty="0"/>
              <a:t>SECTION TITLE 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01E1120-E16E-11D1-C6CA-2DF529B49D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77804B-0638-4C03-6A2B-752CE8559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6D6F05-B1C6-EE6F-23E9-8AD05CE3D3E9}"/>
              </a:ext>
            </a:extLst>
          </p:cNvPr>
          <p:cNvSpPr txBox="1"/>
          <p:nvPr/>
        </p:nvSpPr>
        <p:spPr>
          <a:xfrm>
            <a:off x="402503" y="1260241"/>
            <a:ext cx="1159844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err="1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Датасет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“Student </a:t>
            </a:r>
            <a:r>
              <a:rPr lang="en-US" sz="2000" dirty="0" err="1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Perfomance</a:t>
            </a:r>
            <a:r>
              <a:rPr lang="en-US" sz="2000" dirty="0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” 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загружен с сайта </a:t>
            </a:r>
            <a:r>
              <a:rPr lang="en-US" sz="2000" dirty="0" err="1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Kaggle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 в </a:t>
            </a:r>
            <a:r>
              <a:rPr lang="en-US" sz="2000" dirty="0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Google Drive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, а оттуда взят для работы в </a:t>
            </a:r>
            <a:r>
              <a:rPr lang="en-US" sz="2000" dirty="0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Google </a:t>
            </a:r>
            <a:r>
              <a:rPr lang="en-US" sz="2000" dirty="0" err="1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Colab</a:t>
            </a:r>
            <a:endParaRPr lang="en-US" sz="2000" dirty="0">
              <a:solidFill>
                <a:schemeClr val="bg1"/>
              </a:solidFill>
              <a:latin typeface="Georgia" panose="02040502050405020303" pitchFamily="18" charset="0"/>
              <a:cs typeface="Segoe UI" panose="020B0502040204020203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Состоит из 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651 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строк, 33 столбца.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Типы 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данных для анализа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  <a:cs typeface="Segoe UI" panose="020B0502040204020203" pitchFamily="34" charset="0"/>
              </a:rPr>
              <a:t>: числовые и текстовые факторы о студентах</a:t>
            </a:r>
            <a:endParaRPr lang="ru-RU" sz="2000" dirty="0" smtClean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endParaRPr lang="ru-RU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61EDC7-7E5D-FD0A-481A-E5FEAAD21190}"/>
              </a:ext>
            </a:extLst>
          </p:cNvPr>
          <p:cNvSpPr txBox="1"/>
          <p:nvPr/>
        </p:nvSpPr>
        <p:spPr>
          <a:xfrm>
            <a:off x="4419514" y="241493"/>
            <a:ext cx="9893030" cy="660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800" b="1" dirty="0" smtClean="0">
                <a:solidFill>
                  <a:schemeClr val="bg1"/>
                </a:solidFill>
                <a:latin typeface="Georgia" panose="02040502050405020303" pitchFamily="18" charset="0"/>
              </a:rPr>
              <a:t>ДАТАСЕТ:</a:t>
            </a:r>
            <a:endParaRPr lang="ru-RU" sz="280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72" y="3841790"/>
            <a:ext cx="11961473" cy="210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28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E368-5DFD-40C4-B989-C018F461F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734" y="1614791"/>
            <a:ext cx="8931410" cy="2086351"/>
          </a:xfrm>
        </p:spPr>
        <p:txBody>
          <a:bodyPr/>
          <a:lstStyle/>
          <a:p>
            <a:r>
              <a:rPr lang="en-US" dirty="0"/>
              <a:t>SECTION TITLE 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01E1120-E16E-11D1-C6CA-2DF529B49D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77804B-0638-4C03-6A2B-752CE8559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6D6F05-B1C6-EE6F-23E9-8AD05CE3D3E9}"/>
              </a:ext>
            </a:extLst>
          </p:cNvPr>
          <p:cNvSpPr txBox="1"/>
          <p:nvPr/>
        </p:nvSpPr>
        <p:spPr>
          <a:xfrm>
            <a:off x="5950344" y="1283694"/>
            <a:ext cx="632200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Мы отбираем из данных только числовые значения из данных.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 smtClean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 smtClean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С помощью </a:t>
            </a:r>
            <a:r>
              <a:rPr lang="en-US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Pandas 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вычисляем коэффициент корреляции (показывает направление линейной зависимости), который находиться между -1 и 1.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 smtClean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 smtClean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Вывод</a:t>
            </a:r>
            <a:r>
              <a:rPr lang="en-US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: 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предыдущая успеваемость является основным фактором  прогнозирования, остальные признаки ( социальные и демократические) имеют более слабое влияние.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000" dirty="0" smtClean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61EDC7-7E5D-FD0A-481A-E5FEAAD21190}"/>
              </a:ext>
            </a:extLst>
          </p:cNvPr>
          <p:cNvSpPr txBox="1"/>
          <p:nvPr/>
        </p:nvSpPr>
        <p:spPr>
          <a:xfrm>
            <a:off x="2932437" y="143742"/>
            <a:ext cx="9893030" cy="579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solidFill>
                  <a:schemeClr val="bg1"/>
                </a:solidFill>
                <a:latin typeface="Georgia" panose="02040502050405020303" pitchFamily="18" charset="0"/>
              </a:rPr>
              <a:t>EDA: </a:t>
            </a:r>
            <a:r>
              <a:rPr lang="ru-RU" sz="2400" b="1" dirty="0" smtClean="0">
                <a:solidFill>
                  <a:schemeClr val="bg1"/>
                </a:solidFill>
                <a:latin typeface="Georgia" panose="02040502050405020303" pitchFamily="18" charset="0"/>
              </a:rPr>
              <a:t>КЛЮЧЕВЫЕ НАБЛЮДЕНИЯ</a:t>
            </a:r>
            <a:endParaRPr lang="ru-RU" sz="280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3" name="AutoShape 2" descr="data:image/png;base64,iVBORw0KGgoAAAANSUhEUgAAA7wAAANxCAYAAADHNbVdAAAAOnRFWHRTb2Z0d2FyZQBNYXRwbG90bGliIHZlcnNpb24zLjEwLjAsIGh0dHBzOi8vbWF0cGxvdGxpYi5vcmcvlHJYcgAAAAlwSFlzAAAPYQAAD2EBqD+naQAAqmdJREFUeJzs3XmcjXX/x/H3mR2DGsq+hEyWGTOMdSwhjX0vS0RSlqjcEYmbZMl2JyFFtjsiS/YQkluWLMkQythmbAmDwZjlnN8fHs7PNGM7Dtd1rl7Px+M8HnOu63td1+e65szyOZ/P9T02h8PhEAAAAAAAFuNldAAAAAAAADwMJLwAAAAAAEsi4QUAAAAAWBIJLwAAAADAkkh4AQAAAACWRMILAAAAALAkEl4AAAAAgCWR8AIAAAAALImEFwAAAABgSSS8AIB/jLlz52rTpk3O58ePH9enn36qa9euGRgVAAB4WEh4ARiuX79+Cg4OVr9+/W47pnv37goODtann376CCOD1ezcuVOjRo3S+fPnlZSUpClTpmjevHkKCAgwOjQAAPAQkPACMIXMmTNr9erVunLlSrp158+f18aNG5UpUyYDIoOV/Otf/1LmzJlVuXJlhYWFaf369Ro2bJhsNpvRoQEAgIfAx+gAAECSSpQooT/++EPfffedWrZsmWbd8uXLVahQIdpO8cDy5MmjuXPn6ty5c0pKSlKuXLnk5cV7vwAAWBV/5QGYgre3t2rUqKFFixalW7d48WLVqlUr3fKUlBR98sknql27tkqVKqXIyEi9+eabiouLk/T/rdIZPRYtWqRt27YpODhYGzZs0FtvvaWyZcuqXLlyeu+993T16lXncW6OvykpKUl16tRRcHCwc1n79u314osvpolv0aJFCg4OVkxMjHPZnj179Oqrr6ps2bIKDQ1V/fr1NXfu3Dtem5txbty4UZKUmpqqRo0a6c0333SO+eGHH/Tiiy8qNDRUYWFhatOmjX766ad0+7iXc/3ss8/08ccfKzIyUqGhoXr55Zd19OjRNDEtWbJEL7zwgsqWLasKFSqoV69eOnPmTJox//3vfzO89mPGjHGOWbt2rV588UVFRESkGXOzvT0uLk7BwcH6+uuv0+z779e7X79+at++fZox48aNS/O9u/n9kKQcOXIoT548zutyp3b6fv36KTIy8o7L2rdvn24fffr0UXBwsLZt2+Zc9uuvv6p9+/YKCwtT1apV9e677+rs2bNptvvoo48yvG63XoOkpCSNHTtWtWrVUunSpVWlShX169dP586dSxPjrduXL19eXbt21bFjx5xjatWqpV69et323G+9zt99952Cg4O1efNm5/oLFy6oUqVKev/992+7j1q1amV4Prf+TNeqVUsDBw7UrFmz9OyzzyokJEQtWrTQnj170pzP3b7HSUlJGjp0qKpWraqwsDC1aNFCGzZsyPB8bsro53Tp0qVq1qyZQkJCVK5cObVp00Y///yzc31Gr8vXXntNL774oux2uyTpl19+UYcOHRQeHq7Q0FA1a9ZMK1asSLePm4/SpUsrKipKM2bMuO21BADcPxJeAKbRqFEj7dy5M01y9fvvv2vfvn1q0KBBuvGTJ0/WlClT1KdPH61du1afffaZTpw44UwE33//fW3atEmbNm1S7ty5Vbt2befz+vXrO/czbNgw1ahRQ99++60GDhyo5cuXa+TIkbeNc/bs2YqNjb3v80tISNArr7wiHx8fffPNN1q5cqXatGmjQYMGaf369fe8n7lz5+rUqVMaMGCAJGnz5s3q1q2bnnnmGS1YsEDz5s1Trly59Prrr2vfvn1ptr2Xc503b56SkpL03//+V1OmTFFcXJzeeOMN5z/yS5Ys0bvvvquwsDAtWrRIkyZN0uHDh9WxY0clJSU59xMbG6snnnjCec1vnSxKko4cOaK33npLuXPn1uzZs51jgoKC7uu6ZuTMmTN3TRzsdrtGjhz5UNqZ9+7dq+XLl6dZdvToUXXs2FEFChTQN998owkTJui3335Tt27d0oyLjY1VaGio83rMnz8/3f4HDBigOXPm6M0339TKlSs1YsQIbdu2Ta+99pocDodzXFBQkDZt2qT//e9/+vLLL3Xs2LF0x7tX9erVU8OGDTV48GBdv35dkjRq1ChlzpxZ77333h23vfVnb9OmTapdu3a6MRs3btSePXs0ZcoUzZ49W3a7XV26dMnwNgcp4+/xF198oRUrVmjUqFFatmyZSpYsqR49eujw4cP3fJ7bt29Xnz59VKNGDa1cuVLz589X4cKF1aVLl3Rv6ty0YcMGbd68WUOGDJGXl5cOHTqkDh06KHPmzPrqq6/07bffqly5cvrXv/6ltWvXptm2d+/e2rRpk1atWqVmzZppxIgRWrly5T3HCwC4MxJeAKYRGRmpHDlypKmmfvvttypevLieeeaZdOPbtm2rpUuXqm7dusqTJ49CQ0PVsmVL7du3T+fPn1fWrFn1xBNP6IknnpC3t7f8/f2dz2+dpKhKlSpq3ry5ChUqpKZNm6pevXpavnx5msThposXL+qzzz7LMAG/m4CAAC1cuFCjRo1SsWLFlD9/frVv3145c+bU//73v3vax7lz5/TJJ5/onXfe0ZNPPilJ+vLLL1W0aFF98MEHKl68uIKDgzVq1CgFBgZqzpw5aba/l3PNnDmz3n33XRUpUkQVK1ZU9+7ddejQIe3fv1/SjTcaypcvr/fff1+FCxdWRESEPvroIx0+fFirV6927uf48eMqVKiQ85o/8cQTaWLZv3+/UlJS9Prrrys4ONg5xh0txh9//HGGSdWtFi9erMuXL6tMmTIPfLy/GzlyZJo3VaQbFW9/f38NGTJExYsXV1hYmAYPHqwiRYqkqcweP35cTz31lPN6/P0NgDNnzmjp0qXq2rWrmjZtqoIFC6pGjRrq16+f9u3bp507dzrHenl56YknntCTTz6p0NBQ1apVS8eOHcvwtX0vBg4cqKtXr2rSpEnavn27Fi9erI8++kiBgYF33O7Wn70nnnhC/v7+6cZcvXpVw4YN09NPP63Q0FC9++67On/+fJpOhVtl9D2uU6eOPv/8c1WpUkUFChRQu3btlJycrN9+++2ez7FUqVJavny5evTooQIFCqhIkSLq3Lmzrl69ql27dqUbf/36dQ0fPlyvvPKK8/fUrFmzFBAQoHHjxqlUqVIqWrSoBgwYoOLFi+urr75Ks31gYKCeeOIJ5c+fXx07dpR0480gAIB7kPACMA0fHx/Vr19fixcvlt1uV2pqqpYtW6ZGjRplON7f319Lly5Vo0aNVKFCBYWHh2v48OGSbrRa3quIiIg0z0uWLKmEhARdvHgx3dhJkyYpPDw8XYvrvfDx8dHp06fVt29fPfvsswoPD1d4eLjOnTun+Pj4u26flJSkvn37qlSpUmrdurVzeXR0tMqVK5emUunn56fSpUun+0f/Xs717/sqVaqUJOnEiRNKSEjQ4cOH051/iRIl9Nhjj6U5XmxsrAoVKnTb8ylatKgkafXq1UpOTr7r+d+rAwcOaPXq1erdu/dtxyQmJmrcuHHq06eP/Pz87rg/b29vZ3X7Xqxbt05HjhxRly5d0izfs2ePSpUqJR+f/58+IyIiQqNGjVKOHDmcy+Li4u543fbu3SuHw5HuexkeHi5Jt03u4uPjtX37dtWoUcPlqvZjjz2mYcOG6csvv1S/fv308ssvq0KFCi7t6+9CQkLSJMK3vu7+7nbf4+DgYIWGhkq6MdndrFmzFBgYmO5a3UnmzJm1e/dutWvXTlWqVFF4eLhatGghSel+Tu12u4YMGSI/Pz/17NnTuTw6Ojrd+Ug3vke3+/44HA6tXbtWvr6+qlat2j3HCwC4MyatAmAqjRs31n//+19t2rRJDodDf/31lxo2bJjh2JutgL1791bFihWVKVMmrVmzJs09ovciW7ZsaZ5nyZJFknT58mU99thjzuWxsbH65ptvtHDhQu3evfu+jiHd+Ce4U6dOioiI0IgRI5QrVy55e3unuy/xdnr06CGHw6EhQ4akSVgSEhIyrLBlyZIlXev1vZxr1qxZ04zJnDmzJOnSpUtKSEiQJE2cOFFffPFFmnHXrl3Tn3/+KenGfcbHjh1T06ZNb3s+wcHB6tWrl7744gtNnTrVWXV/0MnJRo4cqVdeeUV58uS57Zhp06apYMGCqlu3rmbPnn3H/eXPn1/x8fHau3evSpUqpbi4OJ08eTLDsSkpKRozZox69erlvG43Xbp06Y4xSdLp06d19epVPfXUU7cdc/N78Pfv083XwK0twOfOnVN4eLgcDoeuXbumsLAwDRkyJM12a9asUXh4uLy9vZUjRw49++yz6tWr120/qqlatWrKmzevjh07platWt3xfO7HnV53f3e37/Gbb76p1atXK2/evPryyy+VO3du57ro6GjnmwPSje/ZrWbMmKERI0aoTZs26t+/v7Jnz64zZ85k+HP64YcfyuFwqEuXLmmS24SEBBUsWDDd+CxZsqRr0R4+fLhGjRqlpKQk+fj4aMCAAc6kHQDw4Eh4AZhKaGionnrqKa1cuVLJyckqV66c8ubNm25cQkKCfvjhB7322mvq0KGDc/n9VOJu+vs/oDef/z05HDNmjF544QUVKVLEpYR3xYoV8vLy0qRJk5zJid1uz7CSnJHRo0fr4MGDGj9+vOrXr+9MELJmzepMgm6VkJCQLom4l3O93Zjs2bM799exY0e98MIL6Y55M0k5fvy4kpOTVbx48TueU9euXbV7926dPXtW//nPfyTpgZKoH3/8UTExMZo0adJtx/z111+aNm2aZs2adU/7bNWqlVasWKEWLVrI19dXzzzzzG2T8nnz5ilTpkxq1qxZuqQ4R44cd/1eHzp0SJLueN1ufq8uX76cZvnN57d+Lx977DHNmzdPDodD58+f18SJE/XCCy9o2bJlztdg1apV1b9/fyUnJ2vPnj3697//LS8vL/Xt2zfD48+YMUMXL15U2bJl9cEHH2jGjBluuQ/6Tq+7W93L97h///5q06aNZs2apc6dO2vevHnOjoLg4GB98sknzrF/f5Ns6dKlznbzm86fP5/hcf71r38pMDBQH330kV544QUVKFBA0v39THbt2lUNGzZUUlKSfv31V+c90rf+XgMAuI6WZgCm07hxY23atEkbN268bTtzcnKyHA5HmvsbU1NTtXTp0vs+3q2z6Eo3WkZz5syZ5h/t3bt3a9u2berRo8d97//WmP38/NJUY1euXKnExMR7uqcye/bs6tq1qxwOR5p/2MuUKaOdO3em2cf169e1d+9ehYSEpNnHvZzr9u3b04y5OfFVkSJFlCVLFhUvXlxHjhxRoUKF0jySkpKcrbm//PKLbDZbuuP/3bx587Rp0yaNGDHCuR9vb++7XouMpKamavTo0frXv/51x89sHj9+vJ5//nmVLFnynvYbFBSkZcuWaePGjfr555+1YMGCDM/rypUrmjhxovr375/hfcjFixdXdHS0EhMTnct2796tNm3a6Pjx45JuXLesWbOqSJEit42ndOnS8vLySvd9unnv7q2xeXt7q1ChQipcuLDKli2r9u3b6+TJkzpw4IBzTObMmVWoUCEVK1ZMzZs3V3BwsA4ePJjhsWNiYjRu3Dj169dPI0eO1O7du/Xf//73trHejz179qS5Njdfd7dWu+/2PT537pwuXLig3Llzq3Llyho+fLguX76cZqIoPz+/NK/bW9vJpRs/p48//niaZd9++60kpfs5zZo1q1q1aqWCBQs6b6eQbvxMRkdHOyf3urntrl270r12goKCVKhQIT399NNq2bKlgoOD72sSOwDAnZHwAjCdxo0b66+//tK1a9dUt27dDMc8/vjjKly4sBYtWqSDBw9q//796tatm8qVKyfpRtKWUYUlIzdnwj127JgWL16sVatWpWvFXbBggXr27Jmu6nurlJQUnT9/3vm4+XE/ly9fVnJyssLCwnTlyhXNmDFDcXFxWrRokWbPnq2wsDD98ccfzo9TupPAwED17NlTc+bMcSYtnTt31uHDhzV48GDFxMRo//796tWrl65fv56uDfNezvXSpUsaMWKEYmJitG3bNk2aNEmhoaHOClmXLl20bt06ffrpp4qJidGhQ4c0cuRINWvWTL/99puOHz+ur7/+WpUrV77jjMvHjh3TRx99pO7du9+1Enzt2rU01zY5OVkpKSlpKqa7d+9WpkyZ1KRJkzvu67vvvrvjR/FkxGazKVeuXOnalG+1bt06RURE3PZ+0fbt2ys1NVXvvvuujhw5oj179mjIkCFKSkpSnjx5FBMTo2+//VZ169a948RdTzzxhJo1a6YvvvhCy5cvV2xsrNatW6cRI0aoYsWKadph7Xa7zp49q7NnzyomJkaLFi1S5syZVbhw4TRjrl+/roSEBP3444/6448/FBYWlu64qamp6tevnyIiItSsWTMVLFhQPXr00NixY+9rFuTb8fPz0/vvv6/ff/9de/bs0ahRo/Tkk0+muV/8bt/jLl26OLsG4uLinO3q9/rmhiSFhYVp27Zt2rx5s44dO6bRo0fLbrfL29tbe/bsSVft9fb21rvvvqv169frxx9/lHTje339+nW98847OnjwoA4dOqRBgwbp8OHDevXVV9Nsn5CQoLNnz+r06dNav369Dh065Lx/GQDw4GhpBmA6+fPnV7ly5ZQtW7Y099D+3ejRozV48GC98MILzo/hadKkif744w8NHTpUPj4+atmy5V2P99ZbbzkTBpvNpsaNG6eZgEa6UWW6daKojOzbt0+VK1dOt7xVq1aaNWuWGjRooOjoaH3++ecaP368KlasqHHjxmnnzp0aMGCAOnbsmO4jSzLy4osvavbs2frwww81e/ZsVahQQZ999pkmTJigZs2aydvbW2XKlNGsWbOcSer9nGvjxo3l4+Ojl19+WZcuXVJ4eLiGDRvmXN+wYUN5eXlpypQp+vzzz+Xj46OQkBBNnTpVpUuXVnh4uPLly6cRI0bc9hxuJn6FChXS66+/ftdzHjlyZIYfFdWsWTNnNSw1NVX9+/e/a3tt586d080Y7Q43E5/bKVq0qKZPn64xY8aoadOmCgwMVJUqVdS3b19duHBBTZs2ValSpdJ8vvLtDB48WEFBQRozZozOnj2rxx9/XHXq1NE777yTZtz58+dVtWpVSTfuHy1RooSmTJminDlzOsesWrVKq1atko+Pj3LlyqX27dura9eu6Y45ZcoU/fHHH1q2bJlz2SuvvKKVK1eqX79++vrrr12uzktS+fLlFRISoi5duujs2bPOz4S+dZKvu32PJ02apGHDhqlLly66du2a8ufPrw8//PC+JoF6++23dfbsWfXo0UP+/v5q3LixBg0apMyZM+vrr7+WzWbTG2+8kWab6tWrq2rVqho2bJgqV66sIkWKaMaMGfrPf/6jVq1ayW63q0SJEpo8ebIqVaqUZtsxY8ZozJgx8vb21pNPPqm2bdve9xsyAIDbszlc/WwCAPBw27Zt08svv6wpU6aoevXqD+UYcXFxql27tmbNmqWKFSs+lGPci3s91+DgYL322mt3nOHYLD799FN9++23tH9aQK1atVSmTBl9/PHHRocCALAYWpoBAAAAAJZEwgsAAAAAsCRamgEAAAAAbvO///1Pffv2VcWKFe94u4rdbtcnn3yi5cuX69KlSwoNDdXgwYOdH/PmDlR4AQAAAABuMWXKFA0dOlSFChW669jZs2dr2bJl+uKLL/TDDz+ocOHCeuONN+7p4xrvFQkvAAAAAMAt/P39tWDBgntKeOfNm6eOHTuqaNGiCgwMVK9evRQTE6Nff/3VbfGQ8AIAAAAA3OLll19W1qxZ7zouMTFRhw4dSvNZ6YGBgSpUqJCio6PdFg8JLwAAAADgkbp48aIcDoeyZ8+eZnn27Nl14cIFtx3H5+5DcCcrfIONDsFl26a6752TRyk11XPnWQsu6m90CC65cs3oCFxXv9hBo0NwybLfixsdgst8vG1Gh+CS/E+kGB2Cy/y9U40OwSUJ1z3335DT572NDsElxfMlGh2CyxavSzI6BJc8/niA0SH84wzp4Gd0CC4za27RIPnh/T/1sOdQpsILAAAAAHikHnvsMXl5eSk+Pj7N8vj4eOXIkcNtxyHhBQAAAAA8Uv7+/nr66ae1b98+57JLly7p+PHjCg0NddtxSHgBAAAAwARsvjZTPtzlzJkzqlu3rmJjYyVJbdq00axZsxQTE6OEhASNGTNGJUqUUEhIiNuO6bk3zwAAAAAATOVmspqScmNujLVr10qSoqOjlZycrCNHjigp6cY9+a1bt9bZs2fVvn17XblyRRUrVtSECRPcGg8JLwAAAADALe70kUL58+fXwYP/PwGWzWbTm2++qTfffPOhxUPCCwAAAAAm4OXjmZ90YGbcwwsAAAAAsCQSXgAAAACAJdHSDAAAAAAmYPOlHuluXFEAAAAAgCWR8AIAAAAALImWZgAAAAAwAWZpdj8qvAAAAAAASyLhBQAAAABYEi3NAAAAAGACNl9amt2NCi8AAAAAwJJIeAEAAAAAlkRLMwAAAACYALM0ux8VXgAAAACAJVmiwhsdHa0RI0bo999/l5+fn+rUqaMBAwbI19dX8+fP18cff6ykpCS1atVK8fHxSk1N1UcffSRJ+uqrrzR79mydPHlS+fPnV69evfTcc88ZfEYAAAAAgAdliQpvr169VKlSJW3btk0LFizQDz/8oLlz52rfvn0aOHCgBg0apJ9++kmZMmXS999/79xuzZo1mjBhgkaPHq2dO3fqrbfe0ttvv62TJ08aeDYAAAAA/olsvjZTPjyZJRLexYsXq2vXrvL29lbevHlVvnx57d27Vxs3blRwcLCioqLk7++vbt26KVOmTM7tFixYoJYtW6p06dLy8fHR888/r3Llymn58uUGng0AAAAAwB0s0dK8detWTZw4UUePHlVKSopSUlJUt25dnT17Vvny5XOO8/b2VsmSJZ3Pjx8/rp9++kkzZ850LnM4HCpWrNgjjR8AAAAA4H4en/DGxMTorbfeUt++ffXiiy8qICBAffr0UUpKiux2u3x80p6il9f/F7UDAgL0zjvvqFOnTo86bAAAAABIg1ma3c/jW5r3798vPz8/vfzyywoICJDD4dD+/fslSTly5EhzP25qaqp+++035/OCBQvq4MGDafZ38uRJORyORxM8AAAAAOCh8fiEN1++fEpMTNT+/ft18eJFjR49Wn5+fvrzzz9VsWJF7d27Vxs2bFBSUpI+++wzJSYmOrdt1aqVVq5cqQ0bNiglJUVbt25Vw4YN9euvvxp4RgAAAAAAd/D4lubw8HC99NJLateunTJlyqRu3bqpf//+6tatm+bMmaO3335bvXv3lq+vrzp06KCKFSvKZrvRKhAZGam+fftqyJAh+uuvv5Q/f34NHjxYYWFhxp4UAAAAgH8cmzctze7m8QmvJA0YMEADBgxIs2z79u2SpKSkJHXt2tW5vF27doqIiEjzvF27do8mUAAAAADAI+PxLc13Ehsbq/DwcK1fv152u12bNm3SL7/8ourVqxsdGgAAAADgIbNEhfd2ChQooI8++kijR4/Wv/71L+XKlUuDBg1S2bJljQ4NAAAAANLwoqXZ7Syd8EpSo0aN1KhRI6PDAAAAAAA8YpZuaQYAAAAA/HNZvsILAAAAAJ7A5kVLs7tR4QUAAAAAWBIJLwAAAADAkmhpBgAAAAATsHlTj3Q3rigAAAAAwJJIeAEAAAAAlkRLMwAAAACYgJc3szS7GxVeAAAAAIAlkfACAAAAACyJlmYAAAAAMAGbFy3N7kaFFwAAAABgSSS8AAAAAABLoqUZAAAAAEyAWZrdjwovAAAAAMCSSHgBAAAAAJZES/MD2jY12ugQXFaxc4jRIbjk2UkvGB2Cyzote83oEFzyUuv8RofgsjHL8xgdgkvKlvHclqYr1xxGh+CS0xc8909icrJnxp5q98zXiiT5+xkdgWt+PxFgdAgu69bwvNEhuCjB6ABcluLwzN8t0pNGB+AyGy3NbkeFFwAAAABgSSS8AAAAAABL8tQ+BQAAAACwFJsX9Uh344oCAAAAACyJhBcAAAAAYEm0NAMAAACACdi8mKXZ3ajwAgAAAAAsiYQXAAAAAGBJtDQDAAAAgAl4edPS7G5UeAEAAAAAlkTCCwAAAACwJFqaAQAAAMAEmKXZ/ajwAgAAAAAsiYQXAAAAAGBJtDQDAAAAgAnYvKhHuhtXFAAAAABgSf+ohDcmJkbBwcGKi4szOhQAAAAAwENmyoS3Vq1aCgsL05UrV9KtmzFjhoKDg7Vo0SIDIgMAAACAh8PmZTPlw5OZMuGVpMyZM2vt2rXpli9btkxBQUEGRAQAAAAA8CSmTXhr1KihpUuXpll27NgxXbhwQcWKFXMu++qrr1SvXj2VKVNGDRo0SJMknzt3Tp07d1Z4eLgaNGigPXv2ONfFxcUpODhYMTExzmVjxoxR+/btH+JZAQAAAAAeFdPO0lyrVi316dNHf/31l3LmzCnpRnU3KipKe/fulSStWbNGEyZM0NSpU/XMM89o/fr1evvtt7VmzRrlzZtXw4cP1/Xr17VhwwYlJiaqd+/eRp4SAAAAANyWl7dntw+bkWkrvNmyZVPVqlW1cuVK57IVK1aocePGzucLFixQy5YtVbp0afn4+Oj5559XuXLltHz5cknS2rVr9corryh79uzKlSuX2rVr98jPAwAAAABgDNMmvJLUtGlTZ1vzb7/9Ji8vL5UoUcK5/vjx45o+fbpCQkKcj507d+rMmTO6cOGCEhMTlT9/fuf4woULP+pTAAAAAAAYxLQtzZJUvXp1vf/++zp69KiWLVumRo0apVkfEBCgd955R506dUq37ZkzZyRJqampzmUOh+OOx7t1LAAAAAA8Sp4+I7IZmbrC6+fnp3r16mn16tVavXq1GjZsmGZ9wYIFdfDgwTTLTp48KYfDoaCgIPn6+urUqVPOdYcOHXJ+7e/vL0lKTEx0LouNjX0YpwEAAAAAMICpE17pRlvzvHnzlCtXrjTtyZLUqlUrrVy5Uhs2bFBKSoq2bt2qhg0b6tdff5Wvr68qVaqkWbNm6fLlyzpx4oRmz57t3DYoKEhZs2bVmjVrlJqaqk2bNmn37t2P+OwAAAAAAA+L6RPesLAw+fr6pmtnlqTIyEj17dtXQ4YMUdmyZTVkyBANHjxYYWFhkqRhw4ZJutEa/dprr6lDhw7Obb29vTVo0CB9++23ioiI0OLFi/XSSy89knMCAAAAgL+zeXmZ8uHJbI673diKO/r3zCSjQ3BZxc4hRofgkmcnvWB0CC7rdPA1o0NwyUut8999kEl9v+mK0SG4pGyZbEaH4LIr1zzzz0qAv+feN5WcbHQErkm1e+ZrRZL8/Tzz9ZKSYnQErqtR7KTRIfzjpDhMPd3PbYU+/aTRIbhsf4s6RoeQoRILvzc6BJd5droOAAAAAMBteObbNgAAAABgMczS7H5UeAEAAAAAlkTCCwAAAACwJFqaAQAAAMAEaGl2Pyq8AAAAAABLIuEFAAAAAFgSLc0AAAAAYAK0NLsfFV4AAAAAgCWR8AIAAAAALImWZgAAAAAwAZsX9Uh344oCAAAAACyJhBcAAAAAYEm0NAMAAACACXh5M0uzu1HhBQAAAABYEgkvAAAAAMCSaGkGAAAAABOwedHS7G5UeAEAAAAAlkTCCwAAAACwJFqaH1BqqsPoEFz27KQXjA7BJRu6zzc6BJdlHfy20SG4JCHRc98b87J5ZmuQw3N/tcjfzzOvuY+30RG4LjXV6AhcE5jZM18rkmSzeeYPaYqP517za/YAo0NwiU2e+VqRJLvDc//+eyqbF9fc3biiAAAAAABLIuEFAAAAAFgSLc0AAAAAYALM0ux+VHgBAAAAAJZEwgsAAAAAsCRamgEAAADABGhpdj8qvAAAAAAASyLhBQAAAABYEi3NAAAAAGACNi/qke7GFQUAAAAAuM2JEyf0+uuvq2LFiqpZs6ZGjx4tu92ebpzdbtf48eNVq1YthYeHq1GjRlq5cqVbY6HCCwAAAABwm549e6pUqVJau3atzp07py5duihnzpx65ZVX0oz7+uuvNX/+fM2cOVOFChXSxo0b1aNHDxUpUkTPPPOMW2KhwgsAAAAAJmDzspnycT+io6N14MAB9e7dW1mzZlXhwoXVsWNHzZs3L93Yffv2qVy5cipSpIi8vb1Vs2ZNPfbYYzp48KC7LikJLwAAAADAPfbt26d8+fIpe/bszmWlSpXSkSNHlJCQkGbss88+q59//ln79+9XUlKS1q1bp2vXrqlChQpui4eWZgAAAACAW8THxytbtmxplt1Mfi9cuKDAwEDn8ueff1779+9X06ZNJUmZMmXSyJEjlSdPHrfFQ8ILAAAAACZglVmaHQ7HPY1bvHixFi9erPnz5ys4OFhbtmzRO++8ozx58ig0NNQtsVjjigIAAAAADBcUFKT4+Pg0y+Lj42Wz2RQUFJRm+VdffaVWrVopNDRU/v7+evbZZ1WpUiUtXbrUbfH8oxLemJgYBQcHKy4uzuhQAAAAAMBySpcurVOnTun8+fPOZdHR0SpWrJiyZMmSZqzdbldqamqaZUlJSW6Nx/QJb61atVSqVCmFhISkedSpU8fo0AAAAADAfWw2cz7uQ8mSJRUSEqKxY8cqISFBMTExmj59utq0aSNJqlu3rnbs2CHpRq63YMECHThwQCkpKdq0aZO2bNmi2rVru+2SesQ9vAMGDHBeIAAAAACAeY0fP14DBw5UZGSkAgMD1bp1a7Vt21aSdOTIEV29elWS1KVLF6WkpOiNN97Q+fPnlS9fPg0dOlSVK1d2WywekfDeyVdffaXZs2fr5MmTyp8/v3r16qXnnntOknTu3Dn17dtXO3fuVN68edW5c2fndnFxcapdu7ZWrlypokWLSpLGjBmjX3/9Vf/9738NORcAAAAA8HS5c+fWlClTMlx362fs+vr66u2339bbb7/90GLx6IR3zZo1mjBhgqZOnapnnnlG69ev19tvv601a9Yob968Gj58uK5fv64NGzYoMTFRvXv3NjpkAAAAAMiQzev+2odxd6a/h/dOFixYoJYtW6p06dLy8fHR888/r3Llymn58uWSpLVr1+qVV15R9uzZlStXLrVr187giAEAAAAAj4pHVHiHDh2q4cOHp1lWqVIlxcbG6qefftLMmTOdyx0Oh4oVK6YLFy4oMTFR+fPnd64rXLjwowoZAAAAAGAwj0h4bzdpVdOmTfXOO++oU6dO6dadOXNGktJMc323D0D++5TYAAAAAPCo2Lw8ugHXlDz6ihYsWDDNTc+SdPLkSTkcDgUFBcnX11enTp1yrjt06JDza39/f0lSYmKic1lsbOxDjhgAAAAA8Kh4dMLbqlUrrVy5Uhs2bFBKSoq2bt2qhg0b6tdff5Wvr68qVaqkWbNm6fLlyzpx4oRmz57t3DYoKEhZs2bVmjVrlJqaqk2bNmn37t3GnQwAAAAAwK08OuGNjIxU3759NWTIEJUtW1ZDhgzR4MGDFRYWJkkaNmyYJKl69ep67bXX1KFDB+e23t7eGjRokL799ltFRERo8eLFeumll4w4DQAAAACQzctmyocnM/09vOvXr7/j+nbt2t129uVcuXJpxowZaZbd2gLdqFEjNWrUKM36bt26uRYoAAAAAMBUPLrCCwAAAADA7Zi+wgsAAAAA/wTM0ux+XFEAAAAAgCWR8AIAAAAALImWZgAAAAAwAU+fEdmMqPACAAAAACyJhBcAAAAAYEm0NAMAAACACdDS7H5UeAEAAAAAlkTCCwAAAACwJFqaAQAAAMAMvKhHuhtXFAAAAABgSSS8AAAAAABLoqUZAAAAAEzAZmOWZnejwgsAAAAAsCQSXgAAAACAJdHSDAAAAAAmYGOWZrfjigIAAAAALImEFwAAAABgSbQ0P6Dgov5Gh+CyTsteMzoEl2Qd/LbRIbis2eBIo0Nwyd6v9xsdgstqR2Y2OgSXnPjL6Ahc56ndWP6+DqNDcNljWexGh+CSa0ke+mKRdPKs0RG4JnOA0RG47qs1fkaH8I/j7++ZqUJEsNERuM7mxSzN7ua5f2kAAAAAALgDEl4AAAAAgCV5Zp8CAAAAAFiNp94XZGJcUQAAAACAJZHwAgAAAAAsiZZmAAAAADABZml2Pyq8AAAAAABLIuEFAAAAAFgSLc0AAAAAYAI2G/VId+OKAgAAAAAsiYQXAAAAAGBJtDQDAAAAgBkwS7PbUeEFAAAAAFgSCS8AAAAAwJJoaQYAAAAAE7B5UY90N64oAAAAAMCSPCLhDQ4O1saNGzNcFxISop9++ukRRwQAAAAAMLv7amles2aNgoODVahQoYcVz13t27dPFy9eVJUqVSRJ0dHRhsUCAAAAAO5iY5Zmt7uvCu/48eN17NixhxXLPVm4cKE2b95saAwAAAAAAPO754S3cePG+uOPP9S9e3e9/PLLCg4O1pw5c1ShQgUtX75ckjRjxgw999xzCg8PV7169bRmzRpJ0pw5c1SrVq00+/vtt99UokQJnTlzRna7XePHj9dzzz2nMmXKqEWLFtq5c2e6GD788EPNmTNH06ZNU506dSSlbXdu3769Jk2apB49eigsLEwNGzbU4cOHNXToUEVERKhGjRppWqMPHDigDh06KCIiQpUqVdLQoUOVnJx8n5cQAAAAAGBG95zwLl26VJI0adIkDR8+XJL0888/a/369WrQoIG2b9+usWPHatKkSdq1a5dee+019e7dW+fPn9fzzz+v06dP68CBA879ff/994qIiFCuXLk0c+ZMrVixQlOnTtX27dvVtGlTdevWTVevXk0Tw8CBA1W+fHl16tRJ33//fYZxfvPNN3r99de1adMmeXt7q1OnTipZsqQ2b96s6tWra/To0ZKka9euqXPnzqpSpYo2b96s+fPna9u2bfryyy/v7woCAAAAgDvYvMz58GAPFH3Tpk0VGBgom82mcuXK6aefflLx4sVls9nUsGFDXb9+Xb///rty5sypiIgIrV271rnt2rVrVa9ePUnSggUL1LFjRxUuXFh+fn5q3769smXLpg0bNtx3TGXLllVoaKgCAwNVoUIF+fj4qHnz5vLz81ONGjV09OhRSdKGDRvkcDjUpUsX+fn5qUCBAnr11Ve1ZMmSB7kkAAAAAACTeKDP4c2bN6/z69TUVE2cOFGrVq3S+fPnncuTkpIkSXXr1tU333yjHj166NixY4qJiVHdunUlScePH9ewYcOclWNJstvtOnXq1H3HlDt3bufX/v7+ypUrl/O5n5+fM57Y2FidO3dOISEhzvUOh0N+fn73fUwAAAAAgPk8UMLr7e3t/HrixIn67rvvNHnyZD3zzDNyOBwqWbKkc31UVJSGDh2qEydOaM2aNapUqZKCgoIkSQEBARo6dKiioqIeJBxJktffPqz5789v8vf319NPP61ly5Y98DEBAAAA4EExS7P7ua0hOzo6WrVr11bJkiXl5eWlffv2pVmfI0cORUREaMOGDfr+++9Vv35957oCBQro4MGDacbHxcW5K7QMFSxYULGxsbpy5Ypz2YULF5SQkPBQjwsAAAAAeDTuK+H19/fXsWPHMkwK8+XLpwMHDujatWs6dOiQpk6dqqxZs+rMmTPOMfXq1dOKFSu0f/9+5yzLktS6dWvNnj1bu3fvVmpqqlauXKmGDRvq5MmTGcYQFxenixcv3k/o6VStWlVBQUEaOXKkEhISdPbsWb311lsaM2bMA+0XAAAAAGAO99XS3Lp1a40aNUpVq1ZNt65Lly7q1auXKlWqpKefflojRoxQrly5NHToUAUFBal27dp6/vnn9eGHH6p69erKnj27c9uWLVvq1KlT6tGjhxISElSkSBFNmDAhzT3CNzVv3lwDBgzQ888//0Cfx+vr66tJkyZp6NChioyMVGBgoGrXrq2+ffu6vE8AAAAAcNltbseE62wOh8NhdBCebNaPRkfguhXLjhkdgkuyPp7F6BBc1mxwpNEhuGTv1/uNDsFlJQp75q+4E395332QSXnq3+psWTzztSJJmfzsRofgkmtJHvpikXTyrNERuCZzgOfeH/j7IW47e9T8/R9ouh/DfPRagNEhuOzSuH8ZHUKGsr39H6NDcJnn/qUBAAAAAOAOPPNtGwAAAACwGJvNc7swzIoKLwAAAADAkkh4AQAAAACWREszAAAAAJiBp878aGJcUQAAAACAJZHwAgAAAAAsiZZmAAAAADABmxezNLsbFV4AAAAAgCWR8AIAAAAALImWZgAAAAAwAxv1SHfjigIAAAAALImEFwAAAABgSbQ0AwAAAIAZMEuz21HhBQAAAABYEgkvAAAAAMCSaGkGAAAAABOwMUuz23FFAQAAAACWRMILAAAAALAkWpof0JVrRkfgupda5zc6BJckJHru+zR7v95vdAguKd2mhNEhuOyH8b8YHYJLihXJbHQILjsfn2p0CC45d8HoCFwXfyHJ6BBccu5sgtEhuCy4ZA6jQ3BJ3EnPfK1I0mt1LxkdgktSHJ7777aXzW50CC7KbXQArmOWZrfz3MwBAAAAAIA7IOEFAAAAAFiS5/ZYAAAAAICF2LyoR7obVxQAAAAAYEkkvAAAAAAAS6KlGQAAAADMwMYsze5GhRcAAAAAYEkkvAAAAAAAS6KlGQAAAADMgFma3Y4rCgAAAACwJBJeAAAAAIAl0dIMAAAAAGbALM1uR4UXAAAAAGBJJLwAAAAAAEuipRkAAAAATMDGLM1uxxUFAAAAAFiSaRLeyMhILVq06L63CwkJ0U8//fQQIgIAAAAAeDK3tTQvWLBAtWrVUlBQkLt2maF9+/bp4sWLqlKliiQpOjr6oR4PAAAAAB4Jm2nqkZbhliuampqqjz76SBcuXHDH7u5o4cKF2rx580M/DgAAAADAs913wvvFF1+oZs2aKlOmjKKiorRkyRJVqFBBly9fVpMmTTRhwgQtWrRIkZGRabZ78cUX9emnn0qSUlJS9OGHH6pixYqqVq2a5s+f7xw3ceJENW/ePM22O3bsUGhoqN577z3NmTNH06ZNU506dSRJwcHB2rhxoySpffv2mjRpknr06KGwsDA1bNhQhw8f1tChQxUREaEaNWo4x0rSgQMH1KFDB0VERKhSpUoaOnSokpOT7/eSAAAAAABM6L4S3l27dmnWrFmaPXu2du/erYEDB2rw4MGaPn26JGnJkiXq0aPHXfezcOFCrVq1SnPmzNHq1au1d+9eXbx4UZLUpEkT/fbbb4qJiXGOX716tWrWrKkRI0aofPny6tSpk77//vsM9/3NN9/o9ddf16ZNm+Tt7a1OnTqpZMmS2rx5s6pXr67Ro0dLkq5du6bOnTurSpUq2rx5s+bPn69t27bpyy+/vJ9LAgAAAADu4WUz58OD3VfCe/nyZXl5eSkgIEA2m01Vq1bVzp077/u+3e+//16NGjVS0aJFlTlzZr311ltKSUmRJOXPn18RERFatmyZc/zatWvVqFGje9p32bJlFRoaqsDAQFWoUEE+Pj5q3ry5/Pz8VKNGDR09elSStGHDBjkcDnXp0kV+fn4qUKCAXn31VS1ZsuS+zgUAAAAAYE73NWlV5cqVVbJkSdWqVUuVK1dW9erV1aRJk/s+6JkzZ/Tss886nwcFBSl79uzO502aNNHnn3+ut99+W9HR0bpy5YqqV69+T/vOnTu382t/f3/lypXL+dzPz09JSUmSpNjYWJ07d04hISHO9Q6HQ35+fvd9PgAAAAAA87mvCq+fn58mT56suXPnqnTp0po9e7aaNGmihISEu26bmprq/DopKclZ0b3Jbrc7v65Xr57Onj2r3bt3a+3atapbt+49J6Jef/uw5r8/v8nf319PP/20oqOjnY+9e/dq165d93QcAAAAAHAnm83LlI/7deLECb3++uuqWLGiatasqdGjR6fJ924VExOj9u3bq0yZMqpRo4ZmzJjxgFcxrfuKPjk5WQkJCXrmmWf0xhtvaPHixbLZbOlmTfb399e1a9ecz1NTU3XixAnn8yeffFKnT592Pv/zzz916dIl5/PAwEDVrl1bq1at0nfffafGjRvf94ndTcGCBRUbG6srV644l124cOGekncAAAAAQMZ69uypXLlyae3atZo+fbrWrl2rmTNnphuXmJiozp07q0aNGtq6das+/fRTLViwIM18Tg/qvhLeadOm6bXXXnMmqzExMbp48aLKlSsnSTp69KgSEhJUqFAhXblyRZs2bVJSUpI+//xzORwO536qVaum5cuXO8d//PHH8vf3T3OsJk2aaP78+UpOTnbuX7qRTMfFxTknuXJV1apVFRQUpJEjRyohIUFnz57VW2+9pTFjxjzQfgEAAADgnyo6OloHDhxQ7969lTVrVhUuXFgdO3bUvHnz0o397rvvFBgYqM6dOytTpkwKDQ3V8uXLVbRoUbfFc18J7yuvvKLixYuradOmCgsL09tvv63evXs7P6Lorbfe0rhx41S6dGl17NhRvXr1UvXq1eXj46Pw8HDnfjp27KiaNWvqxRdfVN26dRUeHp7m3lvpRkKaKVMmNWzYUDbb/88M1rx5c23cuFHPP/98mjbp++Xr66tJkybp8OHDioyMVNOmTVW4cGH17dvX5X0CAAAAgMuMno3ZDbM079u3T/ny5UszR1OpUqV05MiRdN20O3fuVPHixfXee+8pIiJCdevW1dKlS91yKW+yOW4tvZpIQkKCatSooUWLFqlQoUJGh3Nbn60yOgLX5cvp+hsGRkpIvP/7CMwi9rQpf9zuqnSbEkaH4LIfxv9idAguKVYks9EhuOzCRc/83WLOv4b3Jv5CktEhuOTcWc+9jSi4ZA6jQ3DJxYvJRofgspeqnzM6BJekOO5rjlhT8bJlfM+l2ZUulvvug0wqcd4oo0PIUECrd+957OTJk/X9999r4cKFzmXHjh3T888/r7Vr16pAgQLO5Z07d9aOHTv04Ycf6rnnntOqVavUv39/LVy4UCVLlnRL7KbMHK5fv64hQ4aoatWqpk52AQAAAABp3WtN1eFwqFSpUmrUqJEyZcqkZs2aKTQ0VKtWua+qaLqEd8eOHSpfvrzOnTunQYMGGR0OAAAAADwaNi9zPu5DUFCQ4uPj0yyLj4+XzWZTUFBQmuVPPPGEsmbNmmZZvnz5dPbsWZcuX0ZM12MRERGhPXv2GB0GAAAAAOA+lS5dWqdOndL58+edCW50dLSKFSumLFmypBlbtGhRff3113I4HM55m06cOKFq1aq5LR7TVXgBAAAAAJ6pZMmSCgkJ0dixY5WQkKCYmBhNnz5dbdq0kSTVrVtXO3bskCQ1btxYFy5c0OTJk5WYmKjly5dr3759bv1YWhJeAAAAADADm82cj/s0fvx4/fnnn4qMjNTLL7+spk2bqm3btpKkI0eO6OrVq5KkXLly6fPPP9eqVatUvnx5ffrpp5o4caIKFizotktqupZmAAAAAIDnyp07t6ZMmZLhuoMHD6Z5XqFCBS1ZsuShxUKFFwAAAABgSVR4AQAAAMAMvKhHuhtXFAAAAABgSSS8AAAAAABLoqUZAAAAAMzARj3S3biiAAAAAABLIuEFAAAAAFgSLc0AAAAAYAZeNqMjsBwqvAAAAAAASyLhBQAAAABYEi3NAAAAAGAGzNLsdlxRAAAAAIAlkfACAAAAACyJluYHVL/YQaNDcNmY5XmMDsElXjbPnb2udmRmo0NwyQ/jfzE6BJfVfDPc6BBcsvfr/UaH4LKQYg6jQ3BJ/BVvo0NwWUgxX6NDcElyag6jQ3BZwjXPrBmEFPHMuCWpyzsxRofwj+Ow240OwSWbluU2OgTXefD/uWblub/1AAAAAAC4AxJeAAAAAIAl0dIMAAAAAGbgRT3S3biiAAAAAABLIuEFAAAAAFgSLc0AAAAAYAbM0ux2VHgBAAAAAJZEwgsAAAAAsCRamgEAAADADGzUI92NKwoAAAAAsCQSXgAAAACAJdHSDAAAAABm4EU90t24ogAAAAAASyLhBQAAAABYEi3NAAAAAGAGNpvREVgOFV4AAAAAgCWR8AIAAAAALOmRJrxbt25V9erVVb9+/TuOmzRpktq1aydJWrRokSIjIx9FeAAAAABgHJuXOR8e7JFGP3PmTIWFhWn58uV3HNe9e3d99dVXjygqAAAAAIAVPdKENyEhQQULFpQXny8FAAAAAHjIHlnm2a5dO23fvl3Tpk1TVFSUNm3apObNmys8PFzVqlXT+PHjnWM//fRTvfjii+n2sW3bNgUHB+v69evOZb169VK/fv0k3Wh/btiwoT766COFhYXpzJkzstvtGj9+vJ577jmVKVNGLVq00M6dO53bL1q0SFFRUQoLC1PNmjU1bdq0h3gVAAAAAOA2bDZzPjzYI/tYoq+++krt27dXmTJl1L17d0VGRqp///5q2bKlfv/9d7Vu3VqlS5dWrVq1Hug4f/75p/z9/bV9+3b5+vpq+vTpWrFihaZOnaq8efNq3rx56tatmzZs2KBLly5pyJAhmjdvnoKDg7V37169+uqrqlSpkkqWLOmmMwcAAAAAGMGQ3uLMmTNr48aNatGihWw2m4KDg50J54O6fPmyXnvtNfn6+kqSFixYoI4dO6pw4cLy8/NT+/btlS1bNm3YsEEJCQmy2+3KnDmzJKl06dLasmULyS4AAAAAWMAjq/D+3XfffacZM2boxIkTstvtSk5OVkRExAPvN1u2bAoMDHQ+P378uIYNG6bhw4c7l9ntdp06dUr16tVTkyZNVK9ePVWoUEFVq1ZVs2bN9Pjjjz9wHAAAAABwX5jryO0MSXi3bNmiwYMHa8yYMapTp458fX3Vtm1bl/aVmpqa5rmPT9pTCggI0NChQxUVFZXh9h9++KE6d+6stWvXatWqVZoyZYq++eYbFShQwKV4AAAAAADmYMhbCHv27NFTTz2l+vXry9fXV9evX1dMTMxdt/P395ckXbt2zbksNjb2jtsUKFBABw8eTLMsLi5O0o1K76VLl1SoUCG9+uqr+uabb1SsWDF9//3393tKAAAAAACTMSThzZcvn06fPq1Tp07pr7/+0uDBg/Xkk0/qzJkzd9wuf/788vb21urVq5WSkqJvv/1Wp06duuM2rVu31uzZs7V7926lpqZq5cqVatiwoU6ePKmVK1fqhRde0OHDhyVJJ06c0JkzZ1SwYEG3nSsAAAAA3AuHzWbKhyczpKU5KipK69atU/369RUUFKR3331X1apV0/vvv6/Ro0crICAgw+1y5syp3r17a9y4cRo9erSaN2+u+vXr6+rVq7c9VsuWLXXq1Cn16NFDCQkJKlKkiCZMmKC8efMqT548+uOPP9ShQwddunRJOXPm1AsvvKDnnnvuYZ06AAAAAOARsTkcDofRQXiyY4cO3n2QSY1ZnsfoEFzi5cHvMtWOzGx0CC7ZuP363QeZVM03w40OwSV7v95vdAguK1XEbnQILom/4m10CC7Lnjn17oNMKDnVcydnSbjmmbE/kS3Z6BBcNnzwVqND+Mdx2D3z9/mmZTWMDsFl19b/1+gQMpSpVnujQ3CZYbM0AwAAAABuYfPMN9PMjCsKAAAAALAkEl4AAAAAgCXR0gwAAAAAZkBLs9txRQEAAAAAlkTCCwAAAACwJFqaAQAAAMAEHB788ZtmRYUXAAAAAGBJJLwAAAAAAEuipRkAAAAAzIBZmt2OKwoAAAAAsCQSXgAAAACAJdHSDAAAAABmwCzNbkeFFwAAAABgSSS8AAAAAABLoqUZAAAAAMzAi3qku3FFAQAAAACWRMILAAAAALAkm8PhcBgdhCebsNJzL1+WTJ45C5wnv2KvJxkdgWs8ecLAi5ftRofgktJtShgdgst8d0QbHYJLrlz3NjoEl+0/YnQErklJ8dxf6GU99Ed0136jI3BdsUKe+TOayc8z/w5J0vUUz6yNta7iuf+4XNm8yOgQMpSlSnOjQ3CZZ76KAQAAAAC4CxJeAAAAAIAlMUszAAAAAJiBjXqku3FFAQAAAACWRMILAAAAALAkWpoBAAAAwAQctDS7HVcUAAAAAGBJJLwAAAAAAEuipRkAAAAAzMBmMzoCy6HCCwAAAACwJBJeAAAAAIAl0dIMAAAAACbALM3uxxUFAAAAAFgSCS8AAAAAwJJoaQYAAAAAM2CWZrejwgsAAAAAsCQSXgAAAACAJZki4d26dauqV6+u+vXrGxrHokWLFBkZaWgMAAAAAP6hbF7mfHgwU0Q/c+ZMhYWFafny5UaHAgAAAACwCFMkvAkJCSpYsKC8vEwRDgAAAADAAgzPMNu1a6ft27dr2rRpioqK0qZNm9S8eXOFh4erWrVqGj9+vHPsokWL1KhRI82bN0+RkZGqUKGC5syZox9//FHPP/+8ypYtq0GDBjnHt2/fXqNHj1ajRo30+uuvS5JOnDihrl27qmLFiipfvrzeffddJSQkPPLzBgAAAIBbOWw2Uz48meEJ71dffaXy5curU6dO+vbbb9WzZ0+1adNGu3bt0tSpUzV9+nStX7/eOf7EiRM6c+aMfvjhB3Xs2FGjR4/WsmXL9O2332ry5MmaO3eu9u7d6xy/YsUKDRs2TJ9//rkcDoe6d++uPHnyaMOGDVq1apXOnDmjkSNHGnHqAAAAAICHyPCE91aZM2fWxo0b1aJFC9lsNgUHBys4ODhNApuYmKjXXntNfn5+qlmzpq5evarWrVsrS5YsqlChgrJmzapjx445x4eGhio0NFQ2m03R0dH6448/1KdPH2XKlEk5cuRQz549tXTpUjkcDiNOGQAAAADwkPgYHcDffffdd5oxY4ZOnDghu92u5ORkRUREONdnz55dmTJlkiT5+flJknLlyuVc7+/vr+vXrzuf58uXz/l1bGysUlNTVbFixTTHTE1N1YULFx7K+QAAAADAPfHwGZHNyFQJ75YtWzR48GCNGTNGderUka+vr9q2bZtmTEYTW9nu0Ffu7e3t/Nrf31+ZM2fWL7/84r6gAQAAAACmZKq3EPbs2aOnnnpK9evXl6+vr65fv66YmBi37b9gwYK6evWqYmNjncsSEhKo7gIAAACABZkq4c2XL59Onz6tU6dO6a+//tLgwYP15JNP6syZM27Zf/HixRUeHq5hw4bp/PnzunTpkgYNGqR3333XLfsHAAAAAFc5ZDPlw5OZKuGNiopS9erVVb9+fbVq1UrPPvusunXrprVr12r06NFuOcbYsWPlcDhUu3Zt1alTR6mpqfroo4/csm8AAAAAgHnYHExP/EAmrPTcy5clk2e+W+PJr9jrSUZH4BpP/vi1i5ftRofgktJtShgdgst8d0QbHYJLrlz3vvsgk9p/xOgIXJOS4rm/0Mt66I/orv1GR+C6YoU882c0k59n/h2SpOsppqqN3bPWVTz3H5eLu9YaHUKGspd9zugQXGaqSasAAAAA4J/KwSzNbscVBQAAAABYEgkvAAAAAMCSaGkGAAAAADOgpdntuKIAAAAAAEsi4QUAAAAAWBItzQAAAABgAg5P/ixIk6LCCwAAAACwJBJeAAAAAIAlkfACAAAAANzmxIkTev3111WxYkXVrFlTo0ePlt1uv+M2Z86cUXh4uD799FO3xsI9vAAAAABgAg6LfCxRz549VapUKa1du1bnzp1Tly5dlDNnTr3yyiu33Wbo0KHy9vZ2eyzWuKIAAAAAAMNFR0frwIED6t27t7JmzarChQurY8eOmjdv3m23+fHHH3Xo0CE9++yzbo+HhBcAAAAA4Bb79u1Tvnz5lD17dueyUqVK6ciRI0pISEg3PjExUUOGDNGgQYPk4+P+BmQSXgAAAAAwA5vNnI/7EB8fr2zZsqVZdjP5vXDhQrrxEydOVFhYmCpVquT6dbsD7uEFAAAAALiNw+G4p3GHDh3S/PnztWzZsocWCxVeAAAAAIBbBAUFKT4+Ps2y+Ph42Ww2BQUFOZc5HA4NHjxYPXv21BNPPPHQ4qHCCwAAAAAmYIVZmkuXLq1Tp07p/PnzzgQ3OjpaxYoVU5YsWZzjTp48qe3bt+uPP/7Q+PHjJUlXr16Vl5eX1q9fr2+//dYt8ZDwAgAAAADcomTJkgoJCdHYsWP13nvv6cyZM5o+fbo6deokSapbt66GDh2q8PBw/fjjj2m2HTFihHLnzq3OnTu7LR4SXgAAAACA24wfP14DBw5UZGSkAgMD1bp1a7Vt21aSdOTIEV29elXe3t7KnTt3mu0yZcqkwMBAt7Y42xz3ekcxMjR5tdERuC4l1TO/9f5+9zdTnJnY7UZH4Jrz8alGh+CykGKe+Tr38/bQF4uk5IgQo0NwSdi+BUaH4LJfEkoYHYJLvG2e+fMpSdeSvY0OwSUn//Lcv6HnzqcYHYJLUj30/y1JSknxzNiHv+pvdAgu+2vvFqNDyFDO0pWNDsFlnt8kDgAAAABABkh4AQAAAACWxD28AAAAAGACVpil2Wy4ogAAAAAASyLhBQAAAABYEi3NAAAAAGAGNs+dSd2sqPACAAAAACyJhBcAAAAAYEm0NAMAAACACTioR7odVxQAAAAAYEkkvAAAAAAAS6KlGQAAAABMwMEszW5HhRcAAAAAYEkkvAAAAAAAS6KlGQAAAABMwGGjHuluXFEAAAAAgCU9lIR369atql69uurXr/8wdu904sQJhYSE6MiRIw/1OAAAAAAAz/NQWppnzpypsLAwjRs3zu373rJliwIDAxUSEqJ8+fIpOjra7ccAAAAAgEfNIWZpdreHUuFNSEhQwYIF5eXl/t3PmDFDe/fudft+AQAAAADW4vaMtF27dtq+fbumTZum0qVLKzg4WHPmzFGFChW0fPlySdLKlSvVpEkThYWFqXbt2po3b55ze7vdrvHjx+u5555TmTJl1KJFC+3cuVOS1LVrV23YsEFDhw5Vhw4dFBcXp+DgYMXExEiSatWqpa+//lrt27dXmTJl1Lp1a506dUrvvPOOwsPDFRUVlSZZ3rJli1q1aqXw8HBVq1ZNEydOdPflAAAAAAAYxO0J71dffaXy5curU6dOWrVqlSTp559/1vr169WgQQNFR0fr/fffV58+fbRz506NHDlSH330kXbt2iXpRjv0ihUrNHXqVG3fvl1NmzZVt27ddPXqVU2ePFn58uXTgAEDNHPmzAyPP2fOHA0ZMkTr1q1TXFycXnrpJTVv3lxbt25VgQIFNGHCBEnS6dOn1b17d7Vp00Y7duzQ1KlTNXfuXC1btszdlwQAAAAA7sph8zLlw5M9kuibNm2qwMBA2Ww2LVq0SM8++6yqVq0qb29vRUREqF69elqyZIkkacGCBerYsaMKFy4sPz8/tW/fXtmyZdOGDRvu6VjPPvusnnrqKeXMmVOhoaEqUKCAIiMj5e/vr6pVq+ro0aOSpOXLl+vpp59W06ZN5e3treDgYLVu3doZBwAAAADAsz2Sz+HNmzev8+vjx49ry5YtCgkJcS5zOByqWrWqc/2wYcM0fPhw53q73a5Tp07d07Fy587t/Nrf31+BgYFpniclJTmPEx0dnS6Op5566j7PDgAAAABgRo8k4fX29nZ+HRAQoDZt2mjgwIEZjg0ICNDQoUMVFRXl0rH+PlHW7SbOCggIUI0aNTR58mSXjgMAAAAA7uSwMUuzuz3yhuyCBQvq4MGDaZadPn1aqampkqQCBQqkWx8XF/dQ4vj999/lcDicy86ePeusAAMAAAAAPNsjT3hbtmypXbt2aeHChUpKStL+/fv1wgsvaPXq1ZKk1q1ba/bs2dq9e7dSU1O1cuVKNWzYUCdPnpR0oy35+PHjunz58gPF0aBBA8XHx2vSpElKTExUbGysOnXqdNvJsAAAAAAAnuWRtDTfqmjRoho7dqzGjx+vDz74QE8++aReffVV1a9fX9KNhPjUqVPq0aOHEhISVKRIEU2YMMF5H/CLL76ocePGafPmzQ/0MUKPP/64Jk2apFGjRmny5MkKCgpSkyZN1KlTJ7ecJwAAAADcD4doaXY3m+PWnl7ct8mrjY7AdSmpnvmt9/fz3F8EdrvREbjmfHyq0SG4LKSYZ77O/bw99MUiKTki5O6DTChs3wKjQ3DZLwkljA7BJd42z/z5lKRryd53H2RCJ//y3L+h586nGB2CS1I99P8tSUpJ8czYh7/qb3QILov7fa/RIWQof/HSRofgMs/+UCUAAAAAAG7jkbc0AwAAAADSc9ioR7obVxQAAAAAYEkkvAAAAAAAS6KlGQAAAABMgFma3Y8KLwAAAADAkkh4AQAAAACWREszAAAAAJgAszS7H1cUAAAAAGBJJLwAAAAAAEuipRkAAAAATIBZmt2PCi8AAAAAwJJIeAEAAAAAlkRLMwAAAACYALM0ux9XFAAAAABgSSS8AAAAAABLoqUZAAAAAEyAWZrdjwovAAAAAMCSSHgBAAAAAJZES/MDyv9EitEhuOz0Bc/89vt4Gx2B6/x9HUaH4JJzF4yOwHXxVzzzBZPF33NbmirsW2B0CC7ZXaql0SG4rND+jUaH4JI8iYeNDsFl805XNjoEl+TNaTc6BJdduuyZdRofz/x3S5Lk6+eZ/7d4MofNc//+m5Vn/uYAAAAAAOAuSHgBAAAAAJbkwU0WAAAAAGAdDgctze5GhRcAAAAAYEkkvAAAAAAAS6KlGQAAAABMwEE90u24ogAAAAAASyLhBQAAAABYEi3NAAAAAGACDjFLs7tR4QUAAAAAWBIJLwAAAADAkmhpBgAAAAAToKXZ/ajwAgAAAAAsiYQXAAAAAGBJtDQDAAAAgAnQ0ux+VHgBAAAAAJZEwgsAAAAAsCQS3lusWbNGx44dMzoMAAAAAP9ADtlM+fBkJLy3GD9+PAkvAAAAAFiEKRPePXv2KCoqSmXKlFHXrl311VdfqVatWpKkHTt26MUXX1R4eLiqVq2qjz/+WHa73bnt3LlzVa9ePZUpU0Z169bVypUrnetq1aqlr7/+2vl848aNCg4OliQ1btxYf/zxh7p376733nvvEZ0pAAAAAOBhMV3Cm5SUpK5du6pmzZratm2b2rRpo88++0yS9Ndff+nVV19VkyZNtG3bNn3xxRdasGCBM4ldv369Ro8erQ8//FA7duzQm2++qT59+ujgwYN3Pe7SpUslSZMmTdKIESMe3gkCAAAAQAYcDpspH57MdAlvdHS0zp8/r27duikgIEA1atRQpUqVJEnLly9X3rx59dJLL8nPz08lS5ZUkyZN9N1330mSFixYoIYNGyoiIkK+vr6qX7++SpQoodWrVxt5SgAAAAAAA5gu4T179qwCAwOVPXt257KQkBBJUlxcnIoWLZpmfKFChXTixIl7Wg8AAAAA+OfwMTqAv7Pb7fLxSRuWzXajjJ6UlJThNve6PqNjAQAAAIAZePqMyGZkugpvjhw5dPHiRSUkJDiXRUdHS5IKFiyow4cPpxl/+PBhFShQ4J7W+/n5KTEx0bnu+PHjD+UcAAAAAADGM13CW7p0aWXKlElTpkxRUlKSNm7cqJ9//lmSVK9ePcXGxmrevHlKSUnRnj179O2336pZs2aSpCZNmmjZsmXavXu3kpOTtWjRIv3xxx9q0KCBJKlw4cLasGGDEhMTdezYMS1btizNsf39/XXs2LE0yTYAAAAAwDOZLuHNkiWLxo0bp8WLF6tixYpasmSJOnbsKJvNpnz58mnChAmaN2+eypcvrz59+uitt95S06ZNJUkNGjRQly5d9O6776pixYqaM2eOpk2bpsKFC0uS3n77bZ0/f14VK1ZU37599eqrr6Y5duvWrTVq1Cj16dPnEZ81AAAAgH86h2ymfHgym8PhcBgdxN+lpqZKkry9vSVJ48eP19atWzVnzhwjw8rQ8l0pRofgstMXTHcL9z3x8TY6Atf5+5rux+2eHInz3PvdC+Y13ft69ySLv+de8wqP/WZ0CC7ZXaql0SG4rOD+jUaH4JI8iYfvPsik5sVWNjoEl+TJ4bm/Ww4c8cy/oeb7T/ve2T00+IFtPPN/XEnae+i00SFkqHSx3EaH4DLT/SfocDhUt25dffzxx0pOTtaxY8e0ePFi1ahRw+jQAAAAAAAexHRvf9hsNn388ccaNmyYKlSooKxZsyoqKkqvvPKK0aEBAAAAwEPj6e3DZmS6hFe6MXHV119/bXQYAAAAAAAPZrqWZgAAAAAA3MGUFV4AAAAA+KdxOGhpdjcqvAAAAAAASyLhBQAAAABYEi3NAAAAAGACdmZpdjsqvAAAAAAASyLhBQAAAABYEi3NAAAAAGACDlqa3Y4KLwAAAADAkkh4AQAAAACWREszAAAAAJiAw0FLs7tR4QUAAAAAWBIJLwAAAADAkmhpBgAAAAATYJZm96PCCwAAAACwJBJeAAAAAIAl0dL8gPy9U40OwWXJyZ757U/13Euux7LYjQ7BJfEXkowOwWUhxXyNDsEl0Yc8t6XJ9+kSRofgkkL7NxodgsuOl6hudAguKTa9g9EhuCxHkUpGh+CSJwOvGR2Cy9Yc9cy/RTYvz/19npLsqf905TA6AJcxS7P7UeEFAAAAAFgSCS8AAAAAwJI8s6cVAAAAACyGWZrdjwovAAAAAMBtTpw4oddff10VK1ZUzZo1NXr0aNntGc9l8/XXXysqKkrh4eFq0qSJ1q5d69ZYSHgBAAAAAG7Ts2dP5cqVS2vXrtX06dO1du1azZw5M9241atXa+zYsRo+fLh+/vlntWvXTm+//bZiY2PdFgsJLwAAAACYgMNhM+XjfkRHR+vAgQPq3bu3smbNqsKFC6tjx46aN29eurGJiYn617/+pXLlysnX11cvvPCCsmTJot27d7vpinIPLwAAAADATfbt26d8+fIpe/bszmWlSpXSkSNHlJCQoMDAQOfyJk2apNn20qVLunLlinLlyuW2eKjwAgAAAADcIj4+XtmyZUuz7Gbye+HChdtu53A4NGDAAJUpU0YVKlRwWzxUeAEAAADABDKe1snzOByO+xqfnJysfv366dChQ5o1a5ZbYyHhBQAAAAC4RVBQkOLj49Msi4+Pl81mU1BQULrxiYmJ6t69u65du6bZs2fr8ccfd2s8tDQDAAAAANyidOnSOnXqlM6fP+9cFh0drWLFiilLlixpxjocDvXq1Us+Pj6aMWOG25NdiYQXAAAAAEzB6NmY3TFLc8mSJRUSEqKxY8cqISFBMTExmj59utq0aSNJqlu3rnbs2CFJWrZsmQ4dOqRPPvlE/v7+br+eEi3NAAAAAAA3Gj9+vAYOHKjIyEgFBgaqdevWatu2rSTpyJEjunr1qiRp4cKFOnHiRLpJqpo0aaKhQ4e6JRYSXgAAAACA2+TOnVtTpkzJcN3BgwedX8+cOfOhx0LCCwAAAAAm4ND9tQ/j7riHFwAAAABgSf+4hHfRokWKjIw0OgwAAAAAwEPmcS3NtWrV0pkzZ+TldSNXz5kzpypWrKjOnTurWLFiBkcHAAAAAK653xmRcXceWeEdMGCAoqOjtWvXLk2dOlWPP/64WrRooS1bthgdGgAAAADAJDwy4b3J19dXRYsWVd++fdW+fXsNGDBAqampio6OVtu2bRUREaEqVapo0KBBSk5OznAf+/btU6tWrRQWFqaoqCitXLnyEZ8FAAAAAOBh8OiE91YdO3ZUXFyc9u3bp169eqlSpUratm2bFixYoB9++EFz585Nt821a9fUpUsXPf/88/r555/173//W3379lVMTIwBZwAAAADgn8whmykfnszj7uG9nZw5cypbtmyKi4vT4sWL5efnJ29vb+XNm1fly5fX3r17022zadMmJScnq2PHjvL29lZkZKTGjRungIAAA84AAAAAAOBOlkl4JSklJUVeXl7aunWrJk6cqKNHjyolJUUpKSmqW7duuvHHjx9X7ty55e3t7VxWu3btRxkyAAAAAOAhsUxL87Fjx3T16lUVKVJEb731lpo1a6YtW7YoOjpaDRs2zHAbLy8v2e32RxwpAAAAAKRnd5jz4cksk/B++umnKl68uH7//Xf5+fnp5ZdfVkBAgBwOh/bv35/hNgUKFNCJEyeUlJTkXLZ48eLbjgcAAAAAeA6PT3jPnDmjESNGaN26dRo2bJjy5cunxMRE7d+/XxcvXtTo0aPl5+enP//8Uw5H2rcnqlevrsyZM2vy5Mm6fv26fv75Zw0aNChNizMAAAAAwDN5ZMI7dOhQhYSEqHTp0mrcuLHOnDmj+fPnKzQ0VOHh4XrppZfUrl07NWjQQPny5VP//v31+++/q1evXmn24+fnp+nTp+vHH39U+fLlNXDgQA0fPlzFixc36MwAAAAA/FMZPRszszSbwPr16+86ZsCAARowYECaZdu3b3d+3bx5c+fXTz/9tBYuXOi+AAEAAAAApuCRFV4AAAAAAO7G4yq8AAAAAGBFDodntw+bERVeAAAAAIAlkfACAAAAACyJlmYAAAAAMIG/fYoq3IAKLwAAAADAkkh4AQAAAACWREszAAAAAJiAXczS7G5UeAEAAAAAlkTCCwAAAACwJFqaAQAAAMAEHA5amt2NCi8AAAAAwJJIeAEAAAAAlkRLMwAAAACYgMNhdATWQ4UXAAAAAGBJJLwAAAAAAEuipRkAAAAATMAhZml2Nyq8AAAAAABLIuEFAAAAAFgSLc0PKOG6517CVLtnTgMXmNlzWz2uJXnme0znziYYHYLLklNzGB2CS1JS7EaH4DJvm2f+bsmTeNjoEFxWbHoHo0NwyfpXZhodgsuybetjdAguSU71zL9DkpQpi6/RIbjEnuqZvxMlydvbc//n8lQe+u+5qXnubz0AAAAAAO6AhBcAAAAAYEme248LAAAAABbicNBG7m5UeAEAAAAAlkTCCwAAAACwJFqaAQAAAMAEHMzS7HZUeAEAAAAAlkTCCwAAAACwJFqaAQAAAMAE7GKWZnejwgsAAAAAsCQSXgAAAACAJdHSDAAAAAAmwCzN7keFFwAAAABgSSS8AAAAAABLoqUZAAAAAEzA4WCWZnejwgsAAAAAsKR/XMLbvn17jRkzxugwAAAAAAAPmekT3ubNm2vUqFFplu3bt0/BwcFas2ZNmuWzZs1S1apV5WB6MwAAAAAexu4w58OTmT7hrVatmjZv3pxm2U8//aTMmTOnW75582ZVrVpVNhu97wAAAADwT+cRCe+BAwd0/vx557ItW7aoWbNm2rJli3NZSkqKtm/frmrVqmnGjBl67rnnFB4ernr16qWrBN9q2rRpqlmzpsqWLatXX31VcXFxD/V8AAAAAACPhukT3rCwMAUGBjqruUlJSdq1a5defvllnT59WidPnpQk7dmzR1evXtWTTz6psWPHatKkSdq1a5dee+019e7dO03CfNPatWs1ZcoUffbZZ9q6davy5Mmj3r17P9LzAwAAAABJcjjM+fBkpk94fXx8VKVKFf3000+SpJ07dypXrlwqXLiwwsLCnInw5s2bFRISonLlyumnn35S8eLFZbPZ1LBhQ12/fl2///57un0vXLhQDRo00DPPPCM/Pz/16tVLHTp0kN1uf6TnCAAAAABwP9MnvFLa+3g3b96sSpUqSZIqV67sbGvesmWLqlWrptTUVE2cOFE1atRwJsDSjcrw38XGxip//vzO5zly5FC9evXk5eURlwUAAAAAcAcekdlVq1ZNp0+fVkxMjLZu3arKlStLkipVqqStW7fq6tWr+vXXX1WtWjVNnDhR3333nT777DP9+uuv2r179233a7PZmNEZAAAAgCk4ZDPlw5N5RMKbO3duPf3009q4caP279+vihUrSpJKly6ta9euadGiRcqSJYtCQ0MVHR2t2rVrq2TJkvLy8tK+fftuu98CBQroyJEjzufnz5/XtGnTlJyc/NDPCQAAAADwcHlEwivdqPLOnj1bxYoVU1BQkKQb9/eWL19eM2fOVJUqVeTl5aV8+fLpwIEDunbtmg4dOqSpU6cqa9asOnPmTLp9tmjRQitWrNCvv/6qpKQkTZw4UatWrZKvr++jPj0AAAAAgJt5VMIbGxvrvH/3psqVK+v48eOqVq2aJKlLly5KTU1VpUqV1K9fP/Xs2VPNmjXT0KFDtW7dujTb1q5dW7169dIbb7yhSpUq6ejRoxo7duwjOycAAAAAuMnuMOfDk9kc3MT6QL79OdXoEFx24i+Peb8jjeyBnnsfgY+3Z/64rV3/l9EhuKxBVA6jQ3DJ3j88d7b48iU983Ve3neH0SG4LMvuH4wOwSXrX5lpdAgus23ba3QILsnkm2J0CC5b+qNn/s9lT/XM34mSlJrqmX+LJvwru9EhuGzBNnNe85YVPTNvkDyowgsAAAAAwP3wMToAAAAAAIBE7637UeEFAAAAAFgSCS8AAAAAwJJoaQYAAAAAE6Cl2f2o8AIAAAAALImEFwAAAABgSbQ0AwAAAIAJ2B02o0OwHCq8AAAAAABLIuEFAAAAAFgSLc0AAAAAYALM0ux+VHgBAAAAAJZEwgsAAAAAsCRamgEAAADABGhpdj8qvAAAAAAASyLhBQAAAABYEi3NAAAAAGACdlqa3Y4KLwAAAADAkkh4AQAAAACWREvzAzp93tvoEFzm72d0BK6x2Ty31+PkWaMjcE1wyRxGh+CyhGue+b5e2RJ2o0Nw2bVkz/y9OO90ZaNDcFmOIpWMDsEl2bb1MToElzkqljY6BJfsWXTA6BBcli+vZ/79v57kmXFLUkqK5/4t8lQOh83oECzHM/8TBAAAAADgLkh4AQAAAACWREszAAAAAJiAw3M74E2LCi8AAAAAwJJIeAEAAAAAlkRLMwAAAACYgJ2WZrejwgsAAAAAsCQSXgAAAACAJdHSDAAAAAAmwCzN7keFFwAAAABgSSS8AAAAAABLoqUZAAAAAEyAlmb3o8ILAAAAALAkEl4AAAAAgCXR0gwAAAAAJmCnpdntqPACAAAAACzJNAlvcHCwNm7c+FD2XatWLX399dcZrmvfvr3GjBnzUI4LAAAAADCOaRLeRyU2NlarVq0yOgwAAAAASMPhMOfDk/3jEt41a9Zo9erVRocBAAAAAJZ04sQJvf7666pYsaJq1qyp0aNHy263Zzh21qxZioqKUtmyZdWmTRvt3bvXrbGYKuE9e/asOnTooNDQUNWvX1+///67c92WLVvUqlUrhYeHq1q1apo4caJzncPh0JgxY1SjRg2Fh4erWbNm2r59e7r9f/nllxozZoxWrVqlkJAQpaamSpJSU1P173//W2XLllXlypW1cuXKh3+yAAAAAGBBPXv2VK5cubR27VpNnz5da9eu1cyZM9ONW79+vT799FONGjVKmzdvVs2aNdW1a1ddvXrVbbGYKuGdN2+eBg8erM2bNytnzpz6z3/+I0k6ffq0unfvrjZt2mjHjh2aOnWq5s6dq2XLlkmSlixZosWLF2vevHnasWOHateurTfffNOZ0N706quvqkmTJqpbt66io6Pl7e0tSVq+fLnq1KmjrVu36oUXXtDgwYOVkpLyaE8eAAAAwD+a3W7Ox/2Ijo7WgQMH1Lt3b2XNmlWFCxdWx44dNW/evHRj582bp+bNm6tMmTIKCAhQ586dJUk//PCDOy6nJJMlvE2aNNFTTz2lwMBA1apVS0eOHJF0IyF9+umn1bRpU3l7eys4OFitW7fWkiVLJEmNGjXSd999p9y5c8vb21sNGjTQ+fPndfLkyXs6btmyZVWtWjX5+fmpbt26unjxos6fP//QzhMAAAAArGjfvn3Kly+fsmfP7lxWqlQpHTlyRAkJCenGlixZ0vncy8tLJUqUUHR0tNviMdXn8ObPn9/5tb+/v5KTkyVJx48fV3R0tEJCQpzrHQ6HnnrqKUnStWvXNHz4cG3cuFEXL150jklKSnLpuPezLQAAAADghvj4eGXLli3NspvJ74ULFxQYGJhm7K2J8c2xFy5ccFs8pkp4bTZbhssDAgJUo0YNTZ48OcP1H3zwgQ4ePKjZs2erUKFCio2NVZ06dR74uAAAAADwqHj6jMg3Oe7jRO5nrCtM1dJ8OwULFtTvv/+e5mKcPXvWWYXds2ePGjdurMKFC8tms2nfvn1GhQoAAAAA/1hBQUGKj49Psyw+Pl42m01BQUFplj/++OMZjv37uAfhEQlvgwYNFB8fr0mTJikxMVGxsbHq1KmTc6av/PnzKzo6WklJSdq9e7dWrFghSfrzzz/T7cvf31+nTp3SpUuXmJgKAAAAANyodOnSOnXqVJo5kaKjo1WsWDFlyZIl3dhbi5Wpqan67bffVKZMGbfF4xEJ7+OPP65JkyZp3bp1Kl++vNq1a6eaNWuqU6dOkqR33nlHMTExqlChgj7++GMNHDhQderUUffu3dNVexs1aqQjR46oZs2aGSbEAAAAAGAEh8Ocj/tRsmRJhYSEaOzYsUpISFBMTIymT5+uNm3aSJLq1q2rHTt2SJLatGmjxYsXa/fu3bp27Zo+++wz+fn56dlnn3XbNbU5HnbTtMV9tsroCFznY6o7uO9dJn/PfcmeOWd0BK5JTfXca547p0e8r5dOUFbP7UBJSvHMa37qnGfGLUk5snvmz2i2AM99nTsqljY6BJccWnTA6BBclpzsma/z60meGbckpaTc5+fRmMSgdr5Gh+Ays+YW3ere3/jTp09r4MCB+vnnnxUYGKjWrVurR48estlsCg4O1pQpU1S9enVJ0pw5c/TFF1/o3LlzCgkJ0eDBg1W8eHG3xe6hKQ8AAAAAwIxy586tKVOmZLju4MGDaZ63bdtWbdu2fWixkPACAAAAgAnYPbchwLQ8t38LAAAAAIA7IOEFAAAAAFgSLc0AAAAAYALmnU/YZnQALqPCCwAAAACwJBJeAAAAAIAl0dIMAAAAACZg2o5mD0aFFwAAAABgSSS8AAAAAABLoqUZAAAAAEzAbjc6AuuhwgsAAAAAsCQSXgAAAACAJdHSDAAAAAAmwCzN7keFFwAAAABgSSS8AAAAAABLoqUZAAAAAEzATkuz21HhBQAAAABYEgkvAAAAAMCSaGl+QMXzJRodgst+PxFgdAguSfGxGR2CyzJ75iVX3Mkko0NwWUgRz3xfb/tvnvs6D3rcM2PPm9NudAguezLwmtEhuCQ51TN/PiVpz6IDRofgkmLNnzE6BJf9MP4Xo0NwiZ+ft9EhuCwgwHNj91TM0ux+nvuXBgAAAACAOyDhBQAAAABYEi3NAAAAAGACDtNO0+yZtytJVHgBAAAAABZFwgsAAAAAsCRamgEAAADABEzb0ezBqPACAAAAACyJhBcAAAAAYEm0NAMAAACACThoaXY7KrwAAAAAAEsi4QUAAAAAWBItzQAAAABgAnamaXY7KrwAAAAAAEsi4QUAAAAAWBItzQAAAABgAszS7H5UeAEAAAAAluTWhHfRokWKjIx05y4BAAAAAHAJLc0AAAAAYAK0NLsfLc0AAAAAAEtyKeGNjo5W27ZtFRERoSpVqmjQoEFKTk52rl+4cKGqV6+uChUqaODAgUpKSpIkHTlyRB07dlRERITKly+vHj166MKFC5Iku92u8ePH67nnnlOZMmXUokUL7dy507nPWrVqaf78+Xr99dcVHh6u5557Tps2bXKu37dvn1q1aqWwsDBFRUVp5cqVznUHDhxQhw4dFBERoUqVKmno0KHOeP/66y+98cYbqlixosqWLauOHTsqNjbWlcsCAAAAADARlxLeXr16qVKlStq2bZsWLFigH374QXPnzpUkXbp0Sb/88otWrlypOXPmaN26dZo1a5Yk6cMPP1TZsmW1detWrV27VikpKfrss88kSTNnztSKFSs0depUbd++XU2bNlW3bt109epV53G//PJL9ejRQ9u2bVOFChU0fPhwSdK1a9fUpUsXPf/88/r555/173//W3379lVMTIyuXbumzp07q0qVKtq8ebPmz5+vbdu26csvv5QkffLJJ8qePbs2btyoTZs2qWDBgho5cqTrVxQAAAAAXGB3OEz58GQuJbyLFy9W165d5e3trbx586p8+fLau3evJCkpKUlvvvmmAgMDVaxYMTVs2FA//vijpBvJcEBAgHx8fJQ9e3ZNmjRJ/fv3lyQtWLBAHTt2VOHCheXn56f27dsrW7Zs2rBhg/O4NWvWVGhoqPz8/BQVFaWjR4/Kbrdr06ZNSk5OVseOHeXn56fIyEiNGzdOAQEB2rBhgxwOh7p06SI/Pz8VKFBAr776qpYsWeKMydfXV35+fsqcObMGDx6sCRMmPMg1BQAAAACYgEuTVm3dulUTJ07U0aNHlZKSopSUFNWtW1eSlD17dj355JPOsQULFnQmvD169FCfPn20ePFiVa1aVQ0bNlRoaKgk6fjx4xo2bJizaivdaHM+deqU83n+/PmdXwcEBCg1NVXJyck6fvy4cufOLW9vb+f62rVrS5JWrFihc+fOKSQkxLnO4XDIz89PktS5c2d169ZN//vf/1S1alXVq1dPlStXduWyAAAAAABM5L4T3piYGL311lvq27evXnzxRQUEBKhPnz5KSUmRJNlstjTjb00un332WW3YsEE//vij1q1bp3bt2undd99Vu3btFBAQoKFDhyoqKuq2x/byyrgg7eXlJbvdnuE6f39/Pf3001q2bFmG60NCQrR+/Xr973//04YNG9SjRw+9+OKL6tu3712vBQAAAAC4iyPjlAYP4L5bmvfv3y8/Pz+9/PLLCggIkMPh0P79+53rL168qPPnzzufHz9+XLly5ZIkXbhwQVmyZFH9+vU1duxYffDBB5o3b54kqUCBAjp48GCaY8XFxd1TTAUKFNCJEyeck2NJN9qu9+/fr4IFCyo2NlZXrlxxrrtw4YISEhIkSfHx8fL19VXt2rX14Ycf6rPPPnPejwwAAAAA8Fz3nfDmy5dPiYmJ2r9/vy5evKjRo0fLz89Pf/75p7OaO2HCBCUmJurw4cNauXKl6tSpo8TEREVFRWnJkiVKSUlRYmKi9u3bp4IFC0qSWrdurdmzZ2v37t1KTU3VypUr1bBhQ508efKuMVWvXl2ZM2fW5MmTdf36df38888aNGiQvL29VbVqVQUFBWnkyJFKSEjQ2bNn9dZbb2nMmDHO406ZMkXXr19XcnKyfv31VxUqVOh+LwsAAAAAwGTuu6U5PDxcL730ktq1a6dMmTKpW7du6t+/v7p166axY8fqiSeeUIkSJfTcc88pOTlZDRo0UIsWLeTj46NPPvlEo0aN0qBBgxQQEKCIiAj9+9//liS1bNlSp06dUo8ePZSQkKAiRYpowoQJyps3711j8vPz0/Tp09WvXz9NnTpVefLk0fDhw1W8eHFJ0qRJkzR06FBFRkYqMDBQtWvXdrYsjxs3Th988IE+++wz+fj4KCQkxJkMAwAAAMCj4vDwGZHNyObgqj6QddGJRofgst9PBBgdgksyeWbYkqRrHvpyiTt53egQXFY13KXJ6A23/Tfb3QeZVNDj3ncfZEJ5c3run8MnA68ZHYJLklM98+dTkvYc9cw/RsWaP2N0CC77YfwvRofgEj8/z/ydKEkBAZ4Z+79fcmleXlP44Ktko0PI0KB2vkaH4DLP/UsDAAAAAMAdeO7bHwAAAABgIbf54Bk8ACq8AAAAAABLIuEFAAAAAFgSLc0AAAAAYALMJ+x+VHgBAAAAAJZEwgsAAAAAsCRamgEAAADABOx0NLsdFV4AAAAAgCWR8AIAAAAALImWZgAAAAAwAQc9zW5HhRcAAAAAYEkkvAAAAAAAS6KlGQAAAABMwEFHs9tR4QUAAAAAWBIJLwAAAADAkmhpBgAAAAATsDNLs9tR4QUAAAAAWBIJLwAAAADAkmhpfkCL1yUZHYLLujU8b3QILrlmDzA6BJd9tcbP6BBc8lrdS0aH4LIu78QYHYJLuvWpanQILvvjaIrRIbjk0mXPfQ94zVHP/FuUKYuv0SG4LF9ez2w7/GH8L0aH4LKab4YbHYJLnmqY3+gQXBaQPZPRIbjmpeVGR+AyB9M0u53n/nUHAAAAAOAOSHgBAAAAAJZESzMAAAAAmIDDbnQE1kOFFwAAAABgSSS8AAAAAABLoqUZAAAAAEzAzizNbkeFFwAAAABgSSS8AAAAAABLoqUZAAAAAEzAQUuz21HhBQAAAABYEgkvAAAAAMCSaGkGAAAAABOw22lpdjcqvAAAAAAASyLhBQAAAABYEi3NAAAAAGACTNLsflR4AQAAAACWRMILAAAAALAkWpoBAAAAwAQczNLsdpau8B49elT9+vVTtWrVFBoaqqpVq6pnz5767bff0oxbvHixwsPDNWbMGIMiBQAAAAC4m2UT3v3796tFixbKmTOnFi1apF9//VVz585Vzpw51bp1a+3Zs0eS9MEHH+irr75S3rx5DY4YAAAAAOBOlm1pHjJkiGrUqKHevXs7l+XPn1+DBg1SoUKF5ONz49Tz5Mmj9957T6+++qpRoQIAAACA7EzT7HaWTHjPnTunXbt2ac6cORmu79ixo/Pr119//RFFBQAAAAB4lCzZ0hwbGytJKly4sLGBAAAAAAAMY8kKr81mkySlpKQ4l23fvl2dOnWSJDkcDuXJk0fff/+9IfEBAAAAwN8xS7P7WbLCW7hwYdlsNh0+fNi5rHz58oqOjlZ0dLSGDBmi1NRUAyMEAAAAADxslkx4s2fPrsjISE2bNi3D9Xa7/RFHBAAAAAB41CyZ8ErS+++/rz179qhXr16Ki4uTJMXHx2v+/Pn6z3/+o9DQUIMjBAAAAID/57A7TPnwZJa8h1eSihQpooULF2rixIlq27at4uPjlTlzZpUqVUr9+/dX/fr1deLECdWtW1eSlJycrJ07d2rmzJnKmzevVq9ebfAZAAAAAAAehGUTXunG5+6OGDHituvz5cun6OjoRxgRAAAAAOBRsXTCCwAAAACewsO7h03JsvfwAgAAAAD+2Uh4AQAAAACWRMILAAAAACZg9GzMj2KW5vj4eL399tuqUqWKqlatqvfff1+JiYm3Hb9mzRo1btxY4eHhioqK0jfffHNfxyPhBQAAAAA8EgMHDtS1a9e0fPlyLVy4UDExMRozZkyGY/fs2aPevXvrzTff1Pbt29W/f38NGTJEO3bsuOfjkfACAAAAAB66v/76S2vXrlWvXr0UFBSkXLlyqXv37lq4cKGSk5PTjY+Pj1eXLl303HPPycfHRzVq1FDx4sXvK+FllmYAAAAAMAGHw9rTNO/fv1/e3t4KDg52LitVqpSuXr2qw4cPp1kuSdWrV1f16tWdz1NSUnT27FnlypXrno9JhRcAAAAA8NDFx8crMDBQNpvNuSx79uySpAsXLtx1+zFjxihz5syqX7/+PR+TCi8AAAAAwC2WLFmid999N8N1vXr1cqmK7XA4NGbMGC1fvlyzZs2Sv7//PW9LwgsAAAAAJmB384zIRmjSpImaNGmS4bqffvpJCQkJSk1Nlbe3t6QbVV9JypEjR4bb2O12vffee9qzZ4++/vprFShQ4L7ioaUZAAAAAPDQlShRQg6HQwcOHHAui46OVrZs2fTUU09luM3w4cP1xx9/uJTsSiS8AAAAAIBHICgoSFFRURo3bpzOnz+v06dPa+LEiWrZsqV8fG40H3fo0EErV66UJO3cuVNLly7VF198occee8ylY9LSDAAAAAAmYPVZmiVpyJAhGjRokGrXri1fX181bNhQvXr1cq6PjY3VxYsXJUkLFy7U5cuXVbNmzTT7KF++vKZNm3ZPxyPhBQAAAAA8ElmzZtV//vOf265fv3698+vhw4dr+PDhD3Q8WpoBAAAAAJZEhRcAAAAATMBhgVmazYYKLwAAAADAkkh4AQAAAACWREvzA3r88QCjQ3gACUYH4BKbaPV41FIc/Kp41DL52Y0OwWWpqZ75M+rjwS9zm5fN6BBcYvfQ14okXU/yzNj9/LyNDsFlTzXMb3QILjmyPM7oEFyWM+Ixo0NwSRGjA3gAtDS7HxVeAAAAAIAlkfACAAAAACzJgxu4AAAAAMA67A5amt2NCi8AAAAAwJJIeAEAAAAAlkRLMwAAAACYALM0ux8VXgAAAACAJZHwAgAAAAAsiZZmAAAAADABB7M0ux0VXgAAAACAJZHwAgAAAAAsiZZmAAAAADABO7M0ux0VXgAAAACAJZHwAgAAAAAsiZZmAAAAADABBy3NbkeFFwAAAABgSSS8AAAAAABLoqUZAAAAAEzA4aCl2d0snfAePXpUkydP1k8//aSLFy8qW7ZsCg8PV7du3VSyZElJ0oEDB/TRRx9p7969ypw5s6KiotSnTx/5+fkZHD0AAAAA4EFYtqV5//79atGihXLmzKlFixbp119/1dy5c5UzZ061bt1ae/bs0ZUrV9S5c2eVKVNGmzdv1vTp07Vu3TpNnTrV6PABAAAAAA/IshXeIUOGqEaNGurdu7dzWf78+TVo0CAVKlRIPj4+OnfunKpVq6aePXvKx8dHRYsWVVRUlHbs2GFg5AAAAAD+iRx2u9EhWI4lE95z585p165dmjNnTobrO3bs6Px6xIgRadadOnVKuXLlepjhAQAAAAAeAUsmvLGxsZKkwoUL39d269at0w8//KAFCxY8hKgAAAAAAI+SJRNem80mSUpJSXEu2759uzp16iTpxuxnefLk0ffff+9cv2bNGvXt21ejRo3S008//WgDBgAAAPCPZ7czS7O7WXLSqsKFC8tms+nw4cPOZeXLl1d0dLSio6M1ZMgQpaamOtfNmzdP77//vj799FNFRUUZETIAAAAAwM0smfBmz55dkZGRmjZtWobr7bfcDL5q1Sp9/PHHmjVrlqpWrfqoQgQAAAAAPGSWTHgl6f3339eePXvUq1cvxcXFSZLi4+M1f/58/ec//1FoaKguX76swYMHa/To0SpRooTBEQMAAAD4J3M4HKZ8eDJL3sMrSUWKFNHChQs1ceJEtW3bVvHx8cqcObNKlSql/v37q379+lq6dKkuXLig7t27p9s+OjragKgBAAAAAO5i2YRXuvG5u3//2KFbNW3aVE2bNn10AQEAAAAAHhlLJ7wAAAAA4CkczNLsdpa9hxcAAAAA8M9GwgsAAAAAsCRamgEAAADABGhpdj8qvAAAAAAASyLhBQAAAABYEi3NAAAAAGACdofd6BAshwovAAAAAMCSSHgBAAAAAJZEwgsAAAAAsCTu4QUAAAAAE+BjidyPCi8AAAAAwJL+r717j8v5/v8H/rhKB6ds2UQnw9AwStGig8NGKGX4CGvLMdnXqY9tzLGW82E2lraP05hjJNYiFT4NISzVKGfSEUOSTtd1/f7o5/q4XFcHZr3f78vjfru53ep9XbvtsXbpup7v1/P1fLHgJSIiIiIiIp3ElmYiIiIiIiIRYEvzq8cVXiIiIiIiItJJLHiJiIiIiIhIJ7GlmYiIiIiISASUSrY0v2pc4SUiIiIiIiKdxIKXiIiIiIiIdBJbml9j5Upp/u9XKKV7n8bISJo/cz2ZQugIL02pkGb2knLpvs7Ly8uFjvBSDAyl20ZWXiYXOsJL0deXCR3hpZWXS/N3i7GxvtARXppxo7pCR3gpbzm8IXSEl3b3zAOhI7x2FBL93CJm0v1ERURERERERFQFFrxERERERESkk6TZX0lERERERKRjlArpbq8RK67wEhERERERkU5iwUtEREREREQ6iS3NREREREREIqBUckrzq8YVXiIiIiIiItJJLHiJiIiIiIhIJ7GlmYiIiIiISAQ4pfnV4wovERERERER6SQWvERERERERKST2NJMREREREQkAmxpfvW4wktEREREREQ6iQUvERERERER6SS2NBMREREREYmAQqkQOoLO4QovERERERER6SQWvERERERERKSTdLql+caNGwgLC8Px48fx8OFDmJiYwM7ODgEBAWjXrh0A4OTJk1i5ciUuX76MBg0aoEePHvjqq6/QoEEDgdMTEREREdHrhFOaXz2dXeG9ePEiBg8ejLfeegsRERE4f/48duzYgbfeegs+Pj5ISUlBfn4+/P39MWzYMCQlJWH79u04e/Ysvv/+e6HjExERERER0d+ksyu8wcHBcHNzw/Tp01XXLC0tMW/ePDRv3hx16tSBXC5HcHAwvLy8VI+7uLjg0qVLQsUmIiIiIiKiV0QnC9579+7h3Llz2LZtm9bH/fz8VF8/LXaVSiX+/PNPxMbGIiAgoDZiEhERERERqSgVnNL8qulkwZuZmQkAeOedd2r0/KSkJPj5+UEmk2HChAkYOnToP5iOiIiIiIiIaoNOFrwymQwAUF5errqWlJSE0aNHA6hYzW3WrBliY2MBAF26dEFqaiouXbqEL774AqWlpQgMDKz94ERERERERPTK6OTQqnfeeQcymQzXrl1TXXta1KampiI4OBhyuVztn9HT04ONjQ38/f2xZcsWKJWckEZERERERLVHqVCK8o+U6WTB26hRI3Tv3h0bNmzQ+rji//fGR0ZGwtfXV+0xPT091KlTR7VKTERERERERNKkkwUvAMyaNQspKSmYNm0abt++DQB48OABwsPDsXLlSnTs2BH29vZISUnB5s2bUVpaiqysLKxbtw49e/YUOD0RERERERH9XTq5hxcAWrZsiT179uCHH37AiBEj8ODBA9SrVw/t27fH119/jf79+0NPTw/r1q3DokWLsGzZMjRq1Ai9evXCF198IXR8IiIiIiJ6zSiVnNL8qulswQtUnKu7aNGiKp/TpUsXRERE1FIiIiIiIiIiqi0629JMRERERERErzedXuElIiIiIiKSCoXEJyKLEVd4iYiIiIiISCex4CUiIiIiIiKdxJZmIiIiIiIiEVAqOKX5VeMKLxEREREREekkFrxERERERESkk9jSTEREREREJAJKTml+5bjCS0RERERERDqJBS8RERERERHpJLY0ExERERERiYBSySnNrxpXeImIiIiIiEgnseAlIiIiIiIincSWZiIiIiIiIhHglOZXjyu8REREREREpJNY8BIREREREZFOYkszERERERGRCCgVnNL8qnGFl4iIiIiIiHQSC14iIiIiIiLSSTKlUslRYERERERERKRzuMJLREREREREOokFLxEREREREekkFrxERERERESkk1jwEhERERERkU5iwUtEREREREQ6iQUvERERERER6SQWvERERERERKSTWPASERERERGRTmLBS0RERERERDqJBS8RERERERHpJBa8REREr9isWbO0Xi8sLMTnn39ey2leX3K5XOgIREQkMBa8IpObm4t169YhJCREdS0lJUXARCRGcrkcP/30E/r3748uXboAAB4/fozg4GCUlJQInK5qUs6enp6u+jorKwubNm3C4cOHBUxUOWdn5xr/EbPffvsN48aNg7e3NwCgtLQU69evh1KpFDZYJTIzM/H7779j//79OH78OI4dO6b2Z9++fTh27JjQMat17do15OTkqL5PT0/HlStXBExUvaysLIwYMQIxMTGqa5s3b4aPjw+ysrIETFYzCoUCd+/eRXZ2tsYfscrMzMTkyZNV3y9duhT29vb4+OOPcfXqVQGT/T39+vUTOoKG8vJyhIWFYcyYMfj666+1/nw7deokQLLqFRUVYfHixRgzZgz27NkDAPj2229hb28PR0dHzJw5E4WFhQKnJF1WR+gA9D/x8fGYNm0aOnfujLNnz2L27NnIycnBqFGjEBwcjAEDBggdsVK+vr6QyWSVPr558+ZaTPNipJh98eLFOH36NPz9/TFnzhwAQFlZGa5evYpFixZh/vz5wgasglSzb9y4ET/++CNOnjyJBw8e4F//+hdatWqFvLw8XLlyBePHjxc6opp///vfQkf420JDQ7Fz504MGzYMYWFhAICCggJERkbi0aNHmDp1qrABtUhPT8f333+PsrIyjBkzRuNxIyMj+Pj4CJCs5qKjozFz5kysWrUKzZo1A1Dx3xUUFISFCxeKshgAgHnz5qFVq1aqG2kA4OXlhdu3b2P+/Pn4z3/+I2C6qkVHRyMoKAgFBQVq15VKJWQyGS5evChQsqrNmzcPVlZWAICTJ08iPDwcYWFhSE5OxsKFC7F+/XqBE74cMd4gWbp0KeLj49GnTx/k5uZiyJAhWLZsGT788EPVc8R6I3Dx4sU4e/YsXFxc8MMPPyA3NxeHDx9GcHAwZDIZ1q9fj+XLl4v2/Z+kT6YU69+O15CnpyemTJmCDz/8EB07dlSt7J48eRIhISGIiooSOGHlVqxYofa9XC5HZmYmkpOT8cknn8Df31+gZNWTYvZu3bohPDwcFhYW6NSpE86fPw8AuHPnDgYNGiTqFSSpZu/VqxdWr16N9u3bY+PGjTh48CB27tyJrKws+Pn5ITY2VuiINXL//n28+eabQseoETc3N6xbtw6tW7dWe61kZmbi008/xZEjRwROWDkvLy/s27dP6Bgvxd3dHXPnzkW3bt3Urp8+fRrz5s3DgQMHBEpWNQcHByQmJsLAwEDtemlpKbp164YzZ84IlKx63bt3x5AhQ+Du7g4jIyONx1u2bClAquo5ODjg2LFjMDY2xrx586BUKhEcHIyysjI4Ozvj1KlTQkfUsHLlymqfs2HDBqSlpdVCmprr0aMHNm7ciBYtWgCoWCT58ssvsWbNGjg5OQGA2u9JMXFzc8P27dthbm6OtLQ0DB8+HLt370bbtm0BVNxgGD58OBISEgROSrqKK7wikpmZiV69egGA2opjly5dcPv2baFi1Uhlq0nHjh3D/v37aznNi5Fi9rKyMjRt2lTjet26dfH48WMBEtWcVLPfv38f7du3B1Dx2nB3dwcAWFhY4O7du0JGq9bjx4+xZMkS7N+/H+Xl5UhLS8ODBw/w1VdfYdGiRTA1NRU6olaPHj1C69atNa43adIEf/31lwCJak6qxS4A5OXlqa2SPmVra6vW5iw2JiYmuH79Otq0aaN2PT09HXXr1hUoVc0UFxdj0qRJqFNHWh/L9PX1oa+vD6Di9+Ls2bMBVKw0lpWVCRmtUr/88gssLCzwxhtvVPochUJRe4Fq6PHjx7C0tFR937t3byxatAhTp07F5s2bVcWjGD169Ej1vt+hQwcolUq1vG+//TYePnwoVDx6DUjrN6uOMzc3R0ZGBt577z2168eOHUPjxo0FSvX3dOvWTW1/j5SIOXv79u2xYcMGjBs3TnXtyZMnWL58OTp06CBgsupJNXuTJk1w5coVGBsb4/Tp06rWq+vXr6Nhw4bChqtGcHAw8vPzsW7dOowePRoAYGBggAYNGiAkJKRGKx5CaNOmDfbv34+BAweqXd+wYQNatWolUKqasbGxqXKrhFhbVAGgbdu22Lp1Kz777DPVf0N5eTl++uknvPvuuwKnq9wnn3yCUaNGYcCAAbC0tIRCocD169cRHR0tyvb3Z3l4eOD06dMaq+pi16VLFwQFBcHAwAClpaWqmQCbNm2CjY2NwOm0mzt3LrZt24YNGzZodAM8Jca9sB06dEBoaCgmTZoEPb2KETx9+vTB/fv3MWrUKCxbtkzghJVr3bo19u/fr5rFsGnTJrXHd+3aJfrf6SRtLHhFZMSIERgzZgyGDBkCuVyOTZs2ISMjA9HR0fjyyy+Fjlel69eva1wrLi7GoUOHYGJiIkCimpNi9hkzZmDs2LH4+eefUVpaioEDByIzMxOmpqYIDQ0VOl6VpJrd398fQ4cOhVKpxKBBg2BlZYVHjx4hICAAgwcPFjpelY4ePYoDBw7A1NRUVcDUr18f8+bNQ9++fQVOV7kpU6bg888/x7Zt21BWVoaAgABcunQJDx8+FPVrBYDGflGFQoGbN28iKioKY8eOFShVzcyZMwcTJkxAWFgYmjVrBoVCgaysLNStW1fjg6qYjB49GtbW1oiIiEBiYiJkMhmsrKywZMkSVfeUmDx7o6levXqYOXMmOnfuDEtLS42bJYGBgbUdr0aCgoLw3Xff4f79+1i7di0MDAzw8OFD7N27F6tWrRI6nlbe3t5ISUnBzz//XOnfRTHu9vvqq68wduxY5OfnY8GCBarrw4YNQ6NGjTB9+nSUlpYKmLBy06ZNw4QJE6Cvrw9PT084ODioHvP19UVaWpqo99iT9HEPr8gcOnQIe/bswa1bt2BsbAwrKyv4+PiI/q7v09WM519ODRs2xPz580U9cEuq2YuLi3HkyBFkZmbC2NgY1tbWcHZ2lkRLnFSz5+XlobCwUHUnWqlUIjo6WrSvkac++OADJCQkwNDQUG2P1/3799G7d2+cO3dO4ISVy83NRVRUlNprZcCAAVW2I4rZzZs3MWPGDGzfvl3oKFUqLi7G77//jszMTOjp6cHS0hKurq4wNDQUOprO8PX1rdHzZDKZKIcn6rLs7GyYm5sLHUNDUVER7t27pxoU9qzCwkLEx8fDy8tLgGTVu3PnDuRyucaWpsjISDg4OKi1axO9aix46ZXQNtHQyMgIpqamqtYbsZJydqpdTwv13NxcjBo1CkBFQaZtT7KYBAQEwMLCAtOnT4ejoyPOnz+PrKwsLFiwAAqFQjUBmf55JSUl+OCDD/DHH38IHUUnvEg7vlhXSYH/TWN+nlwux507d0T7O0Yul2P9+vXYt28f8vPzkZSUhMePH2PFihX46quvtA7gEoPU1FQYGBio2q779u2L8vJyABV71Z8fZikWUs0NSDs7SZ+4l1NeMzNnzqz0MT09PZiZmcHV1RW2tra1F6oKz54NqO2NurS0FLm5uQAgujulUs4OVOzrXrp0KW7evKm1hUnM+wOlmv3cuXMICAiAiYmJ6riwrKwseHh4IDQ0VDUlU4zmzJmDiRMnwsHBAeXl5bC3t0dRURHs7OxE/SHjwoULWL16NW7evKn1jOb4+HgBUtXMzp07Na49efIE//3vf2FtbS1Aoqq9yHnMYpqkXtMbB1XtpxYDW1tbrdN1i4qK4OnpiaSkJAFSVe/pMXPjx4+XzDFzFy9ehK+vLwIDA1XFV3Z2NoKDgyGXy/Htt98iOjoa/fv3FzipOqnmBqSdnXQDV3hFZPbs2YiNjUXdunXRrl076Onp4cKFCygpKUHXrl1x9+5d/PHHH5g/fz6GDBkidNxqh7I8S2xFjJSzA0DPnj3h4uICV1dXrXfQXVxcBEhVM1LNPnToUHh7e2PkyJFqx4ZFR0dj/fr12LNnj8AJq5eamorMzEwYGRnB2tpa6wRkMenXrx8sLS3h7Oys9bUi5vNste0ZNTIyQvPmzTF16lTRDfTZu3dvjZ87aNCgfzDJP+PIkSPo2bOn0DE0xMTEICYmBgcPHtR6vnF2djauX7+OkydPCpCuelI8Zm7y5Ml46623MHfuXNW1Z7OHh4fj0KFDottTKtXcgLSzk27gCq+IvPHGG/D19cXEiRNVrbQKhUI1CGL8+PE4duwYQkJCRFHwRkdHq75OSUnBnj174Ovri3feeQcKhQJXrlzBtm3b4OfnJ1zISkg5O1CxV2fu3Lmi3/OqjVSzX758GcOGDQOgvlrk7u6OWbNmCRWrRp4OIHr//ffx/vvvCx2nxvLy8rBv3z5J7hs9fPiw0BFeSE2L2MDAQFEXvPfv38fly5fVukfy8vIQEhIiyjbydu3a4fbt2zh48KDW13nbtm0rPTpPDKR4zFxycjJ27Nihdu3ZtZ8+ffrg22+/re1Y1ZJqbkDa2Uk3SOsTp47btWsXjh07prZvVE9PD+PGjUPPnj0xfvx4dO/eHXl5eQKm/J+WLVuqvp4yZQrWr1+PJk2aqK7Z2NjAzs4O/v7+6NOnjxARKyXl7EDFlMmoqCjViH8pkWr2t99+Gzk5ORrDQlJTU9GgQQOBUtVMdnY20tLSRH3skza9evXC2bNnRd0uXpXLly8jJiZGNSegefPmGDBggNaBM2Iil8uxY8cOpKWlqRWO+fn5uHTpkoDJqhYbG4vp06ejpKREbRChiYkJhg4dKnA67aysrDBmzBjIZDLVkWFSIsVj5goKCjS2Km3YsEH1daNGjVBUVFTbsaol1dyAtLOTbmDBKyIGBgZISEjAhx9+qHY9MTFR9aHj6NGjaNasmRDxqpSVlYV69eppXG/UqJHWoVBiIsXsI0aMwOjRoxEaGgozMzON9mwxT/SUanZPT0+MGzcOo0aNgkKhQFxcHNLT07F161aMGDFC6HhVcnV1xeTJk9GxY0eYm5trrK6LdZjP9OnT8cknn8DKykrra2XRokUCJave0+Pk3nvvPdWe3UOHDiE0NBQbNmxQO5ZDbL755hscOXIEDg4OOHjwIAYMGICLFy/C0NAQa9euFTpepVatWoWgoCD0798fDg4OSE5ORlpaGtatW6fqzhCTZ/d5169fX+u+76fEmB+Q5jFzJiYmuHfvHho3bqy69uzfx6ysLDRq1EiIaFWSam5A2tlJN7DgFZGpU6di0qRJsLGxgYWFBerUqYPs7GykpqZi2rRpKC0txaRJk7BkyRKho2ro3LkzJk6ciDFjxsDCwgLl5eXIzc3F5s2bYWdnJ3S8Kkkx++TJk9GoUSN07dpVtFMwKyPV7JMmTULDhg2xZcsWyGQyfP3117CyskJgYKAothhU5fz587CwsMC9e/dw7949tcfEPMxn2rRpKCkpQb169UR7vmRl1qxZg6VLl2oMYYmIiMDSpUuxa9cugZJVLy4uDrt370bTpk0RGxuLpUuXQqlUYvny5cjIyEDnzp2FjqhVdna2qnNEJpNBT08PHTt2xOTJkzFz5kzR/cx//PHHGj1PJpOJtuC1sbFBXFwcjh49qjpOUezHzHXv3h2bN2/GtGnTtD6+cuXKFxriVlukmhuQdnbSDRxaJTIXLlxAQkIC7ty5A4VCgcaNG8PR0RHbt2/HypUrcfv2bVGeVfbXX39hwYIFiI+PR3FxMQCgTp06cHJywoIFC9TahcVGitnt7Oxw/PhxrSvTYifV7Hfu3MHbb78tdIzXiq2tLQ4fPgxTU1Oho7wwW1tbnD17Fvr6+mrXy8vL8cEHH+DMmTMCJately5dVFOB7ezscOrUKRgaGuLhw4fw9PREQkKCwAm1++ijjxAWFoZWrVqhR48eCAsLg42NDYqLi+Hk5CTKPbw1ceHCBbRr107oGJW6du0a6tatq+o+S09PR506dfDuu+8KnEy7mzdvYvDgwejRowc++eQTWFtbQy6X4+rVq9i4caNqrofYTmiQam5A2tlJN4jz9ttrSi6X448//lA7rqWgoACnTp1S7ZsSY7ELAKampqrjTR48eIDS0lKYmpqK9g7vs6SY3dnZGdeuXRPtHqmqSDV7nz59cPbsWcmezXzhwgXcuHFD60qpWPdTd+zYEYWFhZIseM3NzXH+/HmN1dA///xTra1PjNq0aYM1a9bA398fLVq0QHh4OEaOHImcnBxR77MbOXIkPv74Yxw/fhx9+/bFhAkT0Lt3b6Snp6Nt27ZCx6uWUqlEdna2xsCtiRMn4ty5cwImq1x0dDRmzpyJVatWqRW8QUFBWLhwodbJ00Jr3rw5tmzZgm+++QY+Pj5qXS7dunXDtm3bRFl4STU3IO3spBu4wisi8+fPr3Tf1KxZs0TbRvZUbm4uoqKikJeXp5pam5KSgo4dOwqcrHpSy7527VqEh4fDzs4OzZo10yjCxLonE5Bu9iVLlsDY2Bhjx45F/fr1hY7zQubPn48dO3agYcOGWtvIxXh0CADs2LED27ZtQ8+ePdG0aVON14pY2zyBiuzLly+Hp6cnWrVqBaBiJezXX3+Fv78/xo4dK3DCyqWmpiIwMBD79u3DiRMnMHXqVBgaGqKkpAQjR47E119/LXRENc7OznBxcYGLiwuaNGmiOm96zZo1SE1NhYWFBSZMmCDqD9RnzpzB5MmTcf/+fQAVxe/TouDDDz/E6tWrhYxXKXd3d8ydOxfdunVTu3769GnMmzcPBw4cEChZzfz111/IzMyETCbDO++8AxMTE6Ej1YhUcwPSzk7SxYJXRJydnVX7pp6e8/l035SlpSWGDx8udMRKxcfHY9q0aejcuTPOnj2L1NRU5OTkwMPDA8HBwRgwYIDQESslxey+vr6VPiaTyUQ7+AmQbnZPT0/k5+ejsLAQJiYmGq2qYi0aAcDe3h5hYWHo0qWL0FFeiLazbJ+SyWSIj4+vxTQv7vDhw9izZw9u376N0tJSWFtbw8vLS2Nfr9golUqkpqYiKysL+vr6aNGiBS5dugQLCwvY2toKHU/D5s2bkZiYiKSkJDx58gTvv/8+nJ2d4erqKtqbls/7+OOP0bt3b/Tv3x8DBw5EdHQ00tLSEB0djTlz5ohyaw1Q0fJ++vRpGBgYqF0vLS1F165dkZycLEwwIqJnsOAVEanumwIqioEpU6bgww8/VBXrAHDy5EmEhIQgKipK4ISVk3J2qj179+6t8nExn03at29fREZGom7dukJHIZE7deoUZs2ahaysLDRs2BDl5eV48uQJ2rRpgwULFoh6K4JcLsf58+eRmJiIxMREJCcno0GDBujevTtcXFxE27oPVLznnzt3DjKZTO19KDk5Gd999x02btwocELtfHx84O7ujs8++0y1Il1eXo6wsDAcPXoUu3fvFjghERELXlEZOXIknJyc4O/vj2HDhmHw4MEYOXIk0tPT8cknn4h6yImtrS3OnTsHPT09dOrUCefPnwdQ8QHE3t5e1Hd5pZI9MTFRdR5pVauJMpkM3bt3r61YNSLl7LogISEBUVFR8PHxQZMmTTRag8XU6nnz5k00b94cAHD9+vUqn9uiRYvaiPTStm/fjujoaGRlZUEmk8Ha2hqDBg3CwIEDhY6m1dWrVzF48GD4+vrCz89Ptdf45s2bWL16NQ4fPozw8HBVi7bYPXnyBBEREfj555+RmZmJixcvCh2pUj169MCuXbvQpEkTODs7Y/v27bCyskJZWRm6du0q2oFbf/75JyZMmICysjI0a9YMCoUCWVlZqFu3LjZt2iSZ1woR6TbxTuV5Dc2YMQOBgYEYPXo0Jk6ciKlTp2LFihWqfVNiZm5ujoyMDLz33ntq148dOyb6AS1Sye7v76+661/V/j+ZTCa6D3ZSzv7UzJkzq3xczGfCZmVlIS4uDr/++qva9af7BMX0M/f09FS9Vvr16weZTAZt92XFlvt5q1atwu7du+Hl5QVPT08AFQXlggULUFRUBB8fH4ETalq3bh2GDx+Of//732rXmzdvjuXLl2PRokX44YcfsHLlSoESVi83NxcnTpzAiRMncPLkSRQXF8PBwUH0Z2V7eHhg8ODBOHDgAFxcXDBp0iQMHDgQqampoh1WCQDt27dHbGwsfv/9d2RmZkJPTw+WlpZwdXWFoaGh0PGIiABwhVfUrl27hosXL4p239SzfvnlF4SGhmLIkCHYsGEDpk+fjvT0dBw4cABffvmlqAt2bdkzMjIQHR0t+uzaKBQKyU4SFnP254dpyeVyZGZmIicnBwMGDMDs2bMFSlY9R0dH+Pn5oWfPnlo/hLZs2VKAVNplZ2erVpyzsrKqfK6FhUVtRHoprq6u+PHHHzVupKWkpOCrr74S5TCfXr16Yd26dZW+HvLy8uDt7Y3ExMRaTla1uLg4VZGbm5sLW1tbODk54YMPPkCHDh009tuLVWRkJLy8vPD48WMEBQWpBm5Nnz5d43UkRtomwLPoJSIxYMFLr0xsbCx2796tOnzeysoKPj4+GtMbxejQoUPYs2ePZLL37dsXMTExGtcLCgrQt29f0X0gfZaUs2uzd+9eZGRkYMaMGUJHqZSzszOOHDmiMVhG7EaNGqV172JhYSF8fX2r3VctpM6dO+P06dMax5vJ5XJ07doVZ8+eFShZ5Tp16oRz585VWSA+u79ULGxsbFC/fn0MGjQIn376KaytrYWO9No4ceIEFi5ciBs3bkAul6uui7F7hIheX2xppr8lMjJS7funZ+49fbPLz89HZGSkKIeFPFt49enTB3369IG/vz9+/PFHgZNVLjExESdOnEBWVpbWtsKn02DF6Gn227dvSy57VQYOHAgnJydRF7yTJ0/Gjz/+iPHjx0tixeXPP/9EamoqkpKSsGvXLo2W5lu3buHGjRvChKuh1q1bY/fu3RqtyxEREao9ymJU3Wros+dnikVERASOHz+OxMREeHl5oUmTJnBycoKTkxMcHR3xxhtvCB2xRn777TdERkbizp07iIyMRGlpKbZs2YLRo0eL8ucOAPPmzUPXrl3xxRdfcCgeEYkWC176W2bMmIHGjRurBlNUttdOjAVvTk6OxrWTJ08KkKTmGjVqhKKiIsjlcq1DTIyNjRESEiJAsuo9za5QKCSXHdDerldcXIyYmBjRr5z+8ssvyMrKQlhYGBo1aqTx4VlsRyo9evQIR48eVU17fZ6xsTGmTJkiQLKa++KLLzB27Fhs2bJF9fvx6tWruH37tmjPVJXL5VpvMDz/HLFp164d2rVrh3HjxqG0tBRnz55FYmIi1q9fj+nTp6N169b44IMP8OWXXwodtVKhoaHYuXMnhg0bpnrNFxQUIDIyEo8ePcLUqVOFDViJu3fvIigoSKOTgYhITNjSTH/Lpk2bEBUVhfv378Pd3R2enp6wsbEROlaNPDuR+SkxtutpExISIuo9o1X5+uuvsXDhQqFjvDAbGxutqyz6+vqYPn06/Pz8aj9UDUn1SKWAgACsXbtW6Bgv7d69e4iKisLt27dRVlYGa2tr9OvXD82aNRM6mlZVnXv8rMOHD//DSV6Na9euISEhAVu3bsXt27dF3V7r5uaGdevWoXXr1mrvTZmZmfj0009x5MgRgRNq5+/vj0mTJon6uCoiIha89ErcunULv/76K3777Tfo6+vD09MTHh4eojru5HnaCl5t18TiRVbhnJ2d/8Ekf0+nTp3Qu3dveHp6wsXFRTIrA6dOndIoeI2MjGBpaSmqad4vasWKFRpTecWkuLgYR44cQV5enuqmQm5uLpo2bSpssGr06tWr0jZUPT09mJmZwc3NDX5+fqLvEJCK+/fvIzExEcePH1cNsHr33Xfh7OwMV1dX1dFoYtS5c2ecO3cOgPr7UElJCbp27Sra96Xw8HBs3LgRPXv2hKWlpcbQwWHDhgmUjIjof1jw0it34cIFREVF4dChQzAzM8PAgQNF+aYntYK3pivnYh8UcubMGRw6dAhxcXF4/Pgx3N3dMXDgQNjb2wsdTacdPXoUaWlpaq3ZeXl5iI2NVX3QFptz584hICAAJiYmyMnJQVpaGrKysuDh4YHQ0FBRFzBbt27F2rVr4ejoiPfffx96enpITU3F6dOn4efnh8LCQkRGRuKjjz4S9f5vKVi+fDlOnDiB9PR01K9fH05OTnBxcYGrqyvMzMyEjlcjPj4+GDFiBAYOHKj2PrR27VrExsYiIiJC4ITaVdUVIJPJEB8fX4tpiIi0Y8FL/4hbt27h4MGD2LlzJwwMDHDw4EGhI2no0KED5s6dq7Zf7ZtvvtG4JsZiXVekpqYiLi4OBw8eRFlZGTw9PTFkyBBYWVkJHQ3Ai62Ui20f7LNWr16NDRs2oG3btkhJSYGdnR2uXr0KMzMzTJgwQTVsTmyGDh0Kb29vjBw5Um27QXR0NNavX489e/YInLByEydOxLBhw+Dm5qZ2PSEhAb/++iuWLVuGmzdv4rPPPsPRo0eFCakjBg8eDBcXF7i4uMDW1lYyxxA9KzExEZ9//jnatGmDlJQUuLm54dKlS3j48CFCQ0PRtWtXoSMSEUkWC156Zf766y9ER0dj3759uH37Nvr16wcvLy906tRJ6Gha1WS/mpjvUEu11fN5KSkpOHDgAMLDw2FsbIySkhK4uLhgzpw5ePPNNwXNFhERUePpqGLdBwuo7w98WjiWlJQgKCgIPXv2xEcffSR0RK1sbW1x5swZ1KlTR23VS6FQwN7eXuvwM7Gws7PDqVOnNKZil5aWwsnJCWfPnkV5eTkcHR1FeUQR1b7c3FxERUUhMzMTxsbGsLa2xoABA0Q/ZVpX3ouISHdJY/McidaTJ08QFxeH/fv348yZM3BxcYG/vz/c3NxEvy9NKoNXtHm+1dPPz08yrZ4AcP36dfz666+IiorCnTt30KtXL6xcuRLOzs4oKipCcHAwvvzyS/znP/8RNOfHH38s6L//VXn06BFat24NoGLIllwuh5GREQIDAzF8+HDRFrxvv/02cnJyNFb8U1NT0aBBA4FS1YyZmRlWrVqFgIAANGzYEABQVFSEn376CSYmJlAqlfjuu+/Qtm1bgZOSWDRt2hRjx44VOsYLkfp7ERG9Hljw0t/SrVs31K9fH66urli2bBkaNWoEAEhOTlZ7XpcuXQRIp7sWLVqEyZMnq1o9AcDCwgILFizA8uXLRd3q+fHHHyM9PR329vYYP3483N3d1YqXBg0a4JtvvhFFC5+vry+2bNkCoKK1varV3h07dtRWrBf2zjvvICIiAoMGDYK5uTni4uLQt29flJeX4969e0LHq5SnpyfGjRuHUaNGQaFQIC4uDunp6di6dStGjBghdLwqLV26FAEBAdi0aRMaNGiAOnXq4OHDh6hbty5WrVoFpVKJmJgYrFq1SuioJAJXrlzBypUrcf36da1HoIm100jK70VE9PpgSzP9LVJvC5YqKbd6hoaGwsvLCxYWFlU+7+zZs4IPslq7di0CAgIAAGvWrKnyuf/3f/9XG5FeyvHjxzFp0iQkJCQgOjoaQUFBaNmyJXJzc+Hi4oKVK1cKHVErpVKJTZs2Yc+ePbh16xaMjY1hZWUFHx8fDBkypMbt5kIpLS1FWloa7ty5A4VCgcaNG6NDhw6oV6+e0NFIZDw8PNC4cWP07NkTxsbGGo/7+PgIkKp6Un4vIqLXB1d46W+RcluwlEmt1TMyMlL1tbm5OZKSkpCUlKT1ud7e3gAgeLELQFXsAlUXtCtWrKiNOC/Ew8MDUVFRACrObT5x4gSMjY3xr3/9C1ZWVkhNTYWFhQXc3d0FTlo5mUyGUaNGYdSoUUJHeSmGhobo3Lmz0DFIAjIzM7Fr1y7J3QyR2nsREb2eWPASSZDUWj2XL1+u9n1BQQHKyspUexkLCgpgbGwMMzMzVcErRlUd7SO2s2wfPXqEqVOnwtraGpmZmVi7di2eb+jJyMhARkYGAgMDBUpZveTkZOzbtw95eXkIDQ2FQqHAoUOHRF2oE70oOzs73L17F9bW1kJHeSFSey8iotcTW5qJJEjKrZ7h4eH4888/MWXKFNUU5vz8fKxatQp2dnYYOnSowAm1k9rRPqdOncLPP/+MwsJCJCUlwcHBQevzZDIZNm/eXMvpambXrl1YvHgx+vXrh/379yM1NRV5eXkYOnQoxo4di08//VToiEQv7dmjzPLz87Fr1y54e3vDwsJC43f4ixyRVpuk/F5ERK8PFrxEEnTnzh28/fbbQsd4KW5uboiJidHYp1ZYWIj+/fsjISFBoGRVk+rRPoD68C0p+eijj7B48WLY29urncN78eJFTJkyBYcOHRI4IdHLs7GxqdHzZDIZLl68+A+nISLSXWxpJpIgNzc3ODg4YMCAAejbt6/oz2l8VnFxMXJyctCiRQu16/fu3UNJSYlAqaon1aN9AEiy2AWAu3fvqvbAPrtS9O677yI/P1+oWESvRHp6utAR/rYHDx4gLCwMM2bMAABs3boVO3fuRPPmzTFnzhw0adJE4IRERICe0AGI6MXt3r0bDg4O+OWXX+Ds7IwxY8YgIiICjx49EjpatTw8PODr64slS5Zg69at2Lx5M5YsWQJfX1/07dtX6HiVenq0j1KpVB3tA0D0R/tIWfPmzXHy5EmN61FRUTA3NxcgERE9a86cObh16xaAikFVy5Ytw+jRo2FmZoaQkBCB0xERVWBLM5HE3bx5E7GxsYiNjUV6ejq6d++O0NBQoWNVSi6XY/fu3YiLi0Nubi5KS0vRpEkTuLq6ws/PDwYGBkJH1EqqR/tIWXR0NGbNmoVevXrh4MGDGD58ODIyMvDHH39gxYoVor5BQvQ6cHR0RFxcHBo2bIhFixbh3r17WL58OYqLi9GrVy+cOHFC6IhERCx4iXRBTk4ODh8+jOjoaJw/fx5paWlCR9IJzx7t069fP+zdu1e19zgxMVHtaB99fX0ho+qs1NRU7N27V20gztChQ9GyZUuhoxG99rp06YLTp09DJpPBw8MDn3/+Ofr16we5XA4HBweew0tEosA9vEQSlZGRgbi4OMTHx+PSpUtwcHCAp6cnVq9eLXS0Kq1Zs6bKx6s677a26crRPlIVHR2N/v374/333xc6ChFp0aFDB/zwww8wMjJCfn4+evToAaDi7+7zcxqIiITCgpdIgnr37o28vDzY29tj6NCh6Nu3L0xNTYWOVSO///672vdyuRxZWVlQKpWqAUVisXTpUvz8889ITk6GXC7HuXPntD6PR2/8M4KCgtCjRw/Uq1dP6ChEpMW8efPwzTffoKCgAMuWLUPdunXx4MEDhISE4Pvvvxc6HhERALY0E0nS9u3b0adPHzRu3FjjsSNHjqBnz54CpHp5CoUCYWFhMDQ0xNixY4WOo5VUj/aRsu3btyMpKQne3t4wNzfXaBvnChKROJWUlMDIyEjoGEREAFjwEknW/fv3cfnyZZSWlqqu5eXlISQkRJL7psrKyuDm5sYhJ6RS1TmlPJuUSHjl5eXYvHkz/vvf/yIvLw9GRkYwMzPDRx99hMGDB0NPj4eBEJHw2NJMJEGxsbGYPn06SkpKIJPJVPtKTUxMMHToUIHTvZykpCSUl5cLHYME9uygMAMDA8TExGjsmyYicQgODkZ8fDw8PDzQp08fKJVK3Lp1C9999x0yMjIwe/ZsoSMSEbHgJZKiVatWISgoCP3794eDgwOSk5ORlpaGdevWYdiwYULHq5Kzs7PGteLiYjx+/BifffaZAIlITJ4dFKZUKrFjxw6tz5PJZJg2bVotpyOiZ8XExGDbtm1o1aqV2nUfHx+MGDGCBS8RiQILXiIJys7Ohre3N4CKD/56enro2LEjJk+ejJkzZ2LXrl3CBqzCv//9b41rRkZGaN68Odq3by9AIhKT5weFVdaez0FhRMIzNjaGubm5xnULCwvRnqlORK8fFrxEEvTWW2/h6tWraNWqFd58802kp6fDxsYGlpaWuHz5stDxqpSdnY3PP/9c4/rjx4+xYMECzJo1S4BUJBaOjo5wdHQEwEFhRGI3ZcoULFq0CFOmTFENUXzw4AHWrFmDKVOmCJyOiKgCh1YRSdCmTZvw7bff4vjx41i9ejViYmLQu3dvpKenQy6XV9oGKqQHDx7gr7/+gre3N/bv36+xL/P69euYOnUqUlJSBEpIRETVeX5bSkFBAcrKymBiYgI9PT08fPgQBgYGMDMzw6FDhwRKSUT0P1zhJZIgPz8/dOjQAQ0aNMAXX3yBunXrIjU1Fa1atcKECROEjqdVfHw8Fi9ejLKyMri7u6s99nTwVp8+fQRKR0RENaFtW8rzlEolVq5cWQtpiIiqxxVeIgmKjo5G//79hY7xwuRyORwdHbFx40aYmpoCqBhSlJiYCHt7e3Ts2FHghEREVFPl5eXYuXMn0tLS1I7Iy8/Px6VLl3Dq1CkB0xERVeABaUQSFBQUhKKiIqFjvDB9fX3MnTsXn332GSwsLGBqaoopU6Zgx44dGD9+PPbs2SN0RCIiqqGQkBD89NNPKC0txcGDB6Gvr49Lly6hqKgIa9euFToeEREArvASSdL27duRlJQEb29vmJubQ19fX+3xFi1aCJSsev369cPs2bPRvXt37NixA1u3bkVkZCSuXLmCwMBA/Pbbb0JHJCKiGnB2dsbu3bvRtGlTdOzYESkpKVAqlVi+fDksLS0xfPhwoSMSEXEPL5EUBQUFAahobX6eTCbDxYsXaztSjeXk5KB79+4AgISEBPTv3x/6+vpo27YtsrOzBU5HREQ1VVJSgqZNmwKo6OApLS2FoaEhxo8fD09PTxa8RCQKLHiJJMjR0RELFy7UuP7o0SOsXr1agEQ1Z2pqiry8PBgaGiIxMVF1dEVeXh6MjY0FTkdERDXVpk0brFmzBv7+/mjRogXCw8MxcuRI5OTkSHLbDRHpJha8RBKSmZmJGzdu4Ny5c7hx44bG0T43b97EsWPHBEpXMz4+PhgyZAj09fXh6OiItm3borCwENOmTdOY3kxEROI1Y8YMBAYGYvTo0Zg4cSKmTp2KFStWoKSkBCNHjhQ6HhERAO7hJZKU2NhYfP/997h8+bLWx42MjODj44OZM2fWcrIX88cff6CgoABOTk4wNDREeXk5NmzYgFGjRsHAwEDoeERE9BKuXbuGixcvwsLCAra2tkLHISICwIKXSJK8vLywb98+oWMQEREREYkaC14iIiIiIiLSSTyHl4iIiIiIiHQSC14iIiIiIiLSSSx4iYiIiIiISCex4CUiIiIiIiKdxIKXiIiIiIiIdBILXiIiIiIiItJJLHiJiIiIiIhIJ7HgJSIiIiIiIp30/wCj8FBpTUiuSg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AutoShape 4" descr="data:image/png;base64,iVBORw0KGgoAAAANSUhEUgAAA7wAAANxCAYAAADHNbVdAAAAOnRFWHRTb2Z0d2FyZQBNYXRwbG90bGliIHZlcnNpb24zLjEwLjAsIGh0dHBzOi8vbWF0cGxvdGxpYi5vcmcvlHJYcgAAAAlwSFlzAAAPYQAAD2EBqD+naQAAqmdJREFUeJzs3XmcjXX/x/H3mR2DGsq+hEyWGTOMdSwhjX0vS0RSlqjcEYmbZMl2JyFFtjsiS/YQkluWLMkQythmbAmDwZjlnN8fHs7PNGM7Dtd1rl7Px+M8HnOu63td1+e65szyOZ/P9T02h8PhEAAAAAAAFuNldAAAAAAAADwMJLwAAAAAAEsi4QUAAAAAWBIJLwAAAADAkkh4AQAAAACWRMILAAAAALAkEl4AAAAAgCWR8AIAAAAALImEFwAAAABgSSS8AIB/jLlz52rTpk3O58ePH9enn36qa9euGRgVAAB4WEh4ARiuX79+Cg4OVr9+/W47pnv37goODtann376CCOD1ezcuVOjRo3S+fPnlZSUpClTpmjevHkKCAgwOjQAAPAQkPACMIXMmTNr9erVunLlSrp158+f18aNG5UpUyYDIoOV/Otf/1LmzJlVuXJlhYWFaf369Ro2bJhsNpvRoQEAgIfAx+gAAECSSpQooT/++EPfffedWrZsmWbd8uXLVahQIdpO8cDy5MmjuXPn6ty5c0pKSlKuXLnk5cV7vwAAWBV/5QGYgre3t2rUqKFFixalW7d48WLVqlUr3fKUlBR98sknql27tkqVKqXIyEi9+eabiouLk/T/rdIZPRYtWqRt27YpODhYGzZs0FtvvaWyZcuqXLlyeu+993T16lXncW6OvykpKUl16tRRcHCwc1n79u314osvpolv0aJFCg4OVkxMjHPZnj179Oqrr6ps2bIKDQ1V/fr1NXfu3Dtem5txbty4UZKUmpqqRo0a6c0333SO+eGHH/Tiiy8qNDRUYWFhatOmjX766ad0+7iXc/3ss8/08ccfKzIyUqGhoXr55Zd19OjRNDEtWbJEL7zwgsqWLasKFSqoV69eOnPmTJox//3vfzO89mPGjHGOWbt2rV588UVFRESkGXOzvT0uLk7BwcH6+uuv0+z779e7X79+at++fZox48aNS/O9u/n9kKQcOXIoT548zutyp3b6fv36KTIy8o7L2rdvn24fffr0UXBwsLZt2+Zc9uuvv6p9+/YKCwtT1apV9e677+rs2bNptvvoo48yvG63XoOkpCSNHTtWtWrVUunSpVWlShX169dP586dSxPjrduXL19eXbt21bFjx5xjatWqpV69et323G+9zt99952Cg4O1efNm5/oLFy6oUqVKev/992+7j1q1amV4Prf+TNeqVUsDBw7UrFmz9OyzzyokJEQtWrTQnj170pzP3b7HSUlJGjp0qKpWraqwsDC1aNFCGzZsyPB8bsro53Tp0qVq1qyZQkJCVK5cObVp00Y///yzc31Gr8vXXntNL774oux2uyTpl19+UYcOHRQeHq7Q0FA1a9ZMK1asSLePm4/SpUsrKipKM2bMuO21BADcPxJeAKbRqFEj7dy5M01y9fvvv2vfvn1q0KBBuvGTJ0/WlClT1KdPH61du1afffaZTpw44UwE33//fW3atEmbNm1S7ty5Vbt2befz+vXrO/czbNgw1ahRQ99++60GDhyo5cuXa+TIkbeNc/bs2YqNjb3v80tISNArr7wiHx8fffPNN1q5cqXatGmjQYMGaf369fe8n7lz5+rUqVMaMGCAJGnz5s3q1q2bnnnmGS1YsEDz5s1Trly59Prrr2vfvn1ptr2Xc503b56SkpL03//+V1OmTFFcXJzeeOMN5z/yS5Ys0bvvvquwsDAtWrRIkyZN0uHDh9WxY0clJSU59xMbG6snnnjCec1vnSxKko4cOaK33npLuXPn1uzZs51jgoKC7uu6ZuTMmTN3TRzsdrtGjhz5UNqZ9+7dq+XLl6dZdvToUXXs2FEFChTQN998owkTJui3335Tt27d0oyLjY1VaGio83rMnz8/3f4HDBigOXPm6M0339TKlSs1YsQIbdu2Ta+99pocDodzXFBQkDZt2qT//e9/+vLLL3Xs2LF0x7tX9erVU8OGDTV48GBdv35dkjRq1ChlzpxZ77333h23vfVnb9OmTapdu3a6MRs3btSePXs0ZcoUzZ49W3a7XV26dMnwNgcp4+/xF198oRUrVmjUqFFatmyZSpYsqR49eujw4cP3fJ7bt29Xnz59VKNGDa1cuVLz589X4cKF1aVLl3Rv6ty0YcMGbd68WUOGDJGXl5cOHTqkDh06KHPmzPrqq6/07bffqly5cvrXv/6ltWvXptm2d+/e2rRpk1atWqVmzZppxIgRWrly5T3HCwC4MxJeAKYRGRmpHDlypKmmfvvttypevLieeeaZdOPbtm2rpUuXqm7dusqTJ49CQ0PVsmVL7du3T+fPn1fWrFn1xBNP6IknnpC3t7f8/f2dz2+dpKhKlSpq3ry5ChUqpKZNm6pevXpavnx5msThposXL+qzzz7LMAG/m4CAAC1cuFCjRo1SsWLFlD9/frVv3145c+bU//73v3vax7lz5/TJJ5/onXfe0ZNPPilJ+vLLL1W0aFF98MEHKl68uIKDgzVq1CgFBgZqzpw5aba/l3PNnDmz3n33XRUpUkQVK1ZU9+7ddejQIe3fv1/SjTcaypcvr/fff1+FCxdWRESEPvroIx0+fFirV6927uf48eMqVKiQ85o/8cQTaWLZv3+/UlJS9Prrrys4ONg5xh0txh9//HGGSdWtFi9erMuXL6tMmTIPfLy/GzlyZJo3VaQbFW9/f38NGTJExYsXV1hYmAYPHqwiRYqkqcweP35cTz31lPN6/P0NgDNnzmjp0qXq2rWrmjZtqoIFC6pGjRrq16+f9u3bp507dzrHenl56YknntCTTz6p0NBQ1apVS8eOHcvwtX0vBg4cqKtXr2rSpEnavn27Fi9erI8++kiBgYF33O7Wn70nnnhC/v7+6cZcvXpVw4YN09NPP63Q0FC9++67On/+fJpOhVtl9D2uU6eOPv/8c1WpUkUFChRQu3btlJycrN9+++2ez7FUqVJavny5evTooQIFCqhIkSLq3Lmzrl69ql27dqUbf/36dQ0fPlyvvPKK8/fUrFmzFBAQoHHjxqlUqVIqWrSoBgwYoOLFi+urr75Ks31gYKCeeOIJ5c+fXx07dpR0480gAIB7kPACMA0fHx/Vr19fixcvlt1uV2pqqpYtW6ZGjRplON7f319Lly5Vo0aNVKFCBYWHh2v48OGSbrRa3quIiIg0z0uWLKmEhARdvHgx3dhJkyYpPDw8XYvrvfDx8dHp06fVt29fPfvsswoPD1d4eLjOnTun+Pj4u26flJSkvn37qlSpUmrdurVzeXR0tMqVK5emUunn56fSpUun+0f/Xs717/sqVaqUJOnEiRNKSEjQ4cOH051/iRIl9Nhjj6U5XmxsrAoVKnTb8ylatKgkafXq1UpOTr7r+d+rAwcOaPXq1erdu/dtxyQmJmrcuHHq06eP/Pz87rg/b29vZ3X7Xqxbt05HjhxRly5d0izfs2ePSpUqJR+f/58+IyIiQqNGjVKOHDmcy+Li4u543fbu3SuHw5HuexkeHi5Jt03u4uPjtX37dtWoUcPlqvZjjz2mYcOG6csvv1S/fv308ssvq0KFCi7t6+9CQkLSJMK3vu7+7nbf4+DgYIWGhkq6MdndrFmzFBgYmO5a3UnmzJm1e/dutWvXTlWqVFF4eLhatGghSel+Tu12u4YMGSI/Pz/17NnTuTw6Ojrd+Ug3vke3+/44HA6tXbtWvr6+qlat2j3HCwC4MyatAmAqjRs31n//+19t2rRJDodDf/31lxo2bJjh2JutgL1791bFihWVKVMmrVmzJs09ovciW7ZsaZ5nyZJFknT58mU99thjzuWxsbH65ptvtHDhQu3evfu+jiHd+Ce4U6dOioiI0IgRI5QrVy55e3unuy/xdnr06CGHw6EhQ4akSVgSEhIyrLBlyZIlXev1vZxr1qxZ04zJnDmzJOnSpUtKSEiQJE2cOFFffPFFmnHXrl3Tn3/+KenGfcbHjh1T06ZNb3s+wcHB6tWrl7744gtNnTrVWXV/0MnJRo4cqVdeeUV58uS57Zhp06apYMGCqlu3rmbPnn3H/eXPn1/x8fHau3evSpUqpbi4OJ08eTLDsSkpKRozZox69erlvG43Xbp06Y4xSdLp06d19epVPfXUU7cdc/N78Pfv083XwK0twOfOnVN4eLgcDoeuXbumsLAwDRkyJM12a9asUXh4uLy9vZUjRw49++yz6tWr120/qqlatWrKmzevjh07platWt3xfO7HnV53f3e37/Gbb76p1atXK2/evPryyy+VO3du57ro6GjnmwPSje/ZrWbMmKERI0aoTZs26t+/v7Jnz64zZ85k+HP64YcfyuFwqEuXLmmS24SEBBUsWDDd+CxZsqRr0R4+fLhGjRqlpKQk+fj4aMCAAc6kHQDw4Eh4AZhKaGionnrqKa1cuVLJyckqV66c8ubNm25cQkKCfvjhB7322mvq0KGDc/n9VOJu+vs/oDef/z05HDNmjF544QUVKVLEpYR3xYoV8vLy0qRJk5zJid1uz7CSnJHRo0fr4MGDGj9+vOrXr+9MELJmzepMgm6VkJCQLom4l3O93Zjs2bM799exY0e98MIL6Y55M0k5fvy4kpOTVbx48TueU9euXbV7926dPXtW//nPfyTpgZKoH3/8UTExMZo0adJtx/z111+aNm2aZs2adU/7bNWqlVasWKEWLVrI19dXzzzzzG2T8nnz5ilTpkxq1qxZuqQ4R44cd/1eHzp0SJLueN1ufq8uX76cZvnN57d+Lx977DHNmzdPDodD58+f18SJE/XCCy9o2bJlztdg1apV1b9/fyUnJ2vPnj3697//LS8vL/Xt2zfD48+YMUMXL15U2bJl9cEHH2jGjBluuQ/6Tq+7W93L97h///5q06aNZs2apc6dO2vevHnOjoLg4GB98sknzrF/f5Ns6dKlznbzm86fP5/hcf71r38pMDBQH330kV544QUVKFBA0v39THbt2lUNGzZUUlKSfv31V+c90rf+XgMAuI6WZgCm07hxY23atEkbN268bTtzcnKyHA5HmvsbU1NTtXTp0vs+3q2z6Eo3WkZz5syZ5h/t3bt3a9u2berRo8d97//WmP38/NJUY1euXKnExMR7uqcye/bs6tq1qxwOR5p/2MuUKaOdO3em2cf169e1d+9ehYSEpNnHvZzr9u3b04y5OfFVkSJFlCVLFhUvXlxHjhxRoUKF0jySkpKcrbm//PKLbDZbuuP/3bx587Rp0yaNGDHCuR9vb++7XouMpKamavTo0frXv/51x89sHj9+vJ5//nmVLFnynvYbFBSkZcuWaePGjfr555+1YMGCDM/rypUrmjhxovr375/hfcjFixdXdHS0EhMTnct2796tNm3a6Pjx45JuXLesWbOqSJEit42ndOnS8vLySvd9unnv7q2xeXt7q1ChQipcuLDKli2r9u3b6+TJkzpw4IBzTObMmVWoUCEVK1ZMzZs3V3BwsA4ePJjhsWNiYjRu3Dj169dPI0eO1O7du/Xf//73trHejz179qS5Njdfd7dWu+/2PT537pwuXLig3Llzq3Llyho+fLguX76cZqIoPz+/NK/bW9vJpRs/p48//niaZd9++60kpfs5zZo1q1q1aqWCBQs6b6eQbvxMRkdHOyf3urntrl270r12goKCVKhQIT399NNq2bKlgoOD72sSOwDAnZHwAjCdxo0b66+//tK1a9dUt27dDMc8/vjjKly4sBYtWqSDBw9q//796tatm8qVKyfpRtKWUYUlIzdnwj127JgWL16sVatWpWvFXbBggXr27Jmu6nurlJQUnT9/3vm4+XE/ly9fVnJyssLCwnTlyhXNmDFDcXFxWrRokWbPnq2wsDD98ccfzo9TupPAwED17NlTc+bMcSYtnTt31uHDhzV48GDFxMRo//796tWrl65fv56uDfNezvXSpUsaMWKEYmJitG3bNk2aNEmhoaHOClmXLl20bt06ffrpp4qJidGhQ4c0cuRINWvWTL/99puOHz+ur7/+WpUrV77jjMvHjh3TRx99pO7du9+1Enzt2rU01zY5OVkpKSlpKqa7d+9WpkyZ1KRJkzvu67vvvrvjR/FkxGazKVeuXOnalG+1bt06RURE3PZ+0fbt2ys1NVXvvvuujhw5oj179mjIkCFKSkpSnjx5FBMTo2+//VZ169a948RdTzzxhJo1a6YvvvhCy5cvV2xsrNatW6cRI0aoYsWKadph7Xa7zp49q7NnzyomJkaLFi1S5syZVbhw4TRjrl+/roSEBP3444/6448/FBYWlu64qamp6tevnyIiItSsWTMVLFhQPXr00NixY+9rFuTb8fPz0/vvv6/ff/9de/bs0ahRo/Tkk0+muV/8bt/jLl26OLsG4uLinO3q9/rmhiSFhYVp27Zt2rx5s44dO6bRo0fLbrfL29tbe/bsSVft9fb21rvvvqv169frxx9/lHTje339+nW98847OnjwoA4dOqRBgwbp8OHDevXVV9Nsn5CQoLNnz+r06dNav369Dh065Lx/GQDw4GhpBmA6+fPnV7ly5ZQtW7Y099D+3ejRozV48GC98MILzo/hadKkif744w8NHTpUPj4+atmy5V2P99ZbbzkTBpvNpsaNG6eZgEa6UWW6daKojOzbt0+VK1dOt7xVq1aaNWuWGjRooOjoaH3++ecaP368KlasqHHjxmnnzp0aMGCAOnbsmO4jSzLy4osvavbs2frwww81e/ZsVahQQZ999pkmTJigZs2aydvbW2XKlNGsWbOcSer9nGvjxo3l4+Ojl19+WZcuXVJ4eLiGDRvmXN+wYUN5eXlpypQp+vzzz+Xj46OQkBBNnTpVpUuXVnh4uPLly6cRI0bc9hxuJn6FChXS66+/ftdzHjlyZIYfFdWsWTNnNSw1NVX9+/e/a3tt586d080Y7Q43E5/bKVq0qKZPn64xY8aoadOmCgwMVJUqVdS3b19duHBBTZs2ValSpdJ8vvLtDB48WEFBQRozZozOnj2rxx9/XHXq1NE777yTZtz58+dVtWpVSTfuHy1RooSmTJminDlzOsesWrVKq1atko+Pj3LlyqX27dura9eu6Y45ZcoU/fHHH1q2bJlz2SuvvKKVK1eqX79++vrrr12uzktS+fLlFRISoi5duujs2bPOz4S+dZKvu32PJ02apGHDhqlLly66du2a8ufPrw8//PC+JoF6++23dfbsWfXo0UP+/v5q3LixBg0apMyZM+vrr7+WzWbTG2+8kWab6tWrq2rVqho2bJgqV66sIkWKaMaMGfrPf/6jVq1ayW63q0SJEpo8ebIqVaqUZtsxY8ZozJgx8vb21pNPPqm2bdve9xsyAIDbszlc/WwCAPBw27Zt08svv6wpU6aoevXqD+UYcXFxql27tmbNmqWKFSs+lGPci3s91+DgYL322mt3nOHYLD799FN9++23tH9aQK1atVSmTBl9/PHHRocCALAYWpoBAAAAAJZEwgsAAAAAsCRamgEAAAAAbvO///1Pffv2VcWKFe94u4rdbtcnn3yi5cuX69KlSwoNDdXgwYOdH/PmDlR4AQAAAABuMWXKFA0dOlSFChW669jZs2dr2bJl+uKLL/TDDz+ocOHCeuONN+7p4xrvFQkvAAAAAMAt/P39tWDBgntKeOfNm6eOHTuqaNGiCgwMVK9evRQTE6Nff/3VbfGQ8AIAAAAA3OLll19W1qxZ7zouMTFRhw4dSvNZ6YGBgSpUqJCio6PdFg8JLwAAAADgkbp48aIcDoeyZ8+eZnn27Nl14cIFtx3H5+5DcCcrfIONDsFl26a6752TRyk11XPnWQsu6m90CC65cs3oCFxXv9hBo0NwybLfixsdgst8vG1Gh+CS/E+kGB2Cy/y9U40OwSUJ1z3335DT572NDsElxfMlGh2CyxavSzI6BJc8/niA0SH84wzp4Gd0CC4za27RIPnh/T/1sOdQpsILAAAAAHikHnvsMXl5eSk+Pj7N8vj4eOXIkcNtxyHhBQAAAAA8Uv7+/nr66ae1b98+57JLly7p+PHjCg0NddtxSHgBAAAAwARsvjZTPtzlzJkzqlu3rmJjYyVJbdq00axZsxQTE6OEhASNGTNGJUqUUEhIiNuO6bk3zwAAAAAATOVmspqScmNujLVr10qSoqOjlZycrCNHjigp6cY9+a1bt9bZs2fVvn17XblyRRUrVtSECRPcGg8JLwAAAADALe70kUL58+fXwYP/PwGWzWbTm2++qTfffPOhxUPCCwAAAAAm4OXjmZ90YGbcwwsAAAAAsCQSXgAAAACAJdHSDAAAAAAmYPOlHuluXFEAAAAAgCWR8AIAAAAALImWZgAAAAAwAWZpdj8qvAAAAAAASyLhBQAAAABYEi3NAAAAAGACNl9amt2NCi8AAAAAwJJIeAEAAAAAlkRLMwAAAACYALM0ux8VXgAAAACAJVmiwhsdHa0RI0bo999/l5+fn+rUqaMBAwbI19dX8+fP18cff6ykpCS1atVK8fHxSk1N1UcffSRJ+uqrrzR79mydPHlS+fPnV69evfTcc88ZfEYAAAAAgAdliQpvr169VKlSJW3btk0LFizQDz/8oLlz52rfvn0aOHCgBg0apJ9++kmZMmXS999/79xuzZo1mjBhgkaPHq2dO3fqrbfe0ttvv62TJ08aeDYAAAAA/olsvjZTPjyZJRLexYsXq2vXrvL29lbevHlVvnx57d27Vxs3blRwcLCioqLk7++vbt26KVOmTM7tFixYoJYtW6p06dLy8fHR888/r3Llymn58uUGng0AAAAAwB0s0dK8detWTZw4UUePHlVKSopSUlJUt25dnT17Vvny5XOO8/b2VsmSJZ3Pjx8/rp9++kkzZ850LnM4HCpWrNgjjR8AAAAA4H4en/DGxMTorbfeUt++ffXiiy8qICBAffr0UUpKiux2u3x80p6il9f/F7UDAgL0zjvvqFOnTo86bAAAAABIg1ma3c/jW5r3798vPz8/vfzyywoICJDD4dD+/fslSTly5EhzP25qaqp+++035/OCBQvq4MGDafZ38uRJORyORxM8AAAAAOCh8fiEN1++fEpMTNT+/ft18eJFjR49Wn5+fvrzzz9VsWJF7d27Vxs2bFBSUpI+++wzJSYmOrdt1aqVVq5cqQ0bNiglJUVbt25Vw4YN9euvvxp4RgAAAAAAd/D4lubw8HC99NJLateunTJlyqRu3bqpf//+6tatm+bMmaO3335bvXv3lq+vrzp06KCKFSvKZrvRKhAZGam+fftqyJAh+uuvv5Q/f34NHjxYYWFhxp4UAAAAgH8cmzctze7m8QmvJA0YMEADBgxIs2z79u2SpKSkJHXt2tW5vF27doqIiEjzvF27do8mUAAAAADAI+PxLc13Ehsbq/DwcK1fv152u12bNm3SL7/8ourVqxsdGgAAAADgIbNEhfd2ChQooI8++kijR4/Wv/71L+XKlUuDBg1S2bJljQ4NAAAAANLwoqXZ7Syd8EpSo0aN1KhRI6PDAAAAAAA8YpZuaQYAAAAA/HNZvsILAAAAAJ7A5kVLs7tR4QUAAAAAWBIJLwAAAADAkmhpBgAAAAATsHlTj3Q3rigAAAAAwJJIeAEAAAAAlkRLMwAAAACYgJc3szS7GxVeAAAAAIAlkfACAAAAACyJlmYAAAAAMAGbFy3N7kaFFwAAAABgSSS8AAAAAABLoqUZAAAAAEyAWZrdjwovAAAAAMCSSHgBAAAAAJZES/MD2jY12ugQXFaxc4jRIbjk2UkvGB2Cyzote83oEFzyUuv8RofgsjHL8xgdgkvKlvHclqYr1xxGh+CS0xc8909icrJnxp5q98zXiiT5+xkdgWt+PxFgdAgu69bwvNEhuCjB6ABcluLwzN8t0pNGB+AyGy3NbkeFFwAAAABgSSS8AAAAAABL8tQ+BQAAAACwFJsX9Uh344oCAAAAACyJhBcAAAAAYEm0NAMAAACACdi8mKXZ3ajwAgAAAAAsiYQXAAAAAGBJtDQDAAAAgAl4edPS7G5UeAEAAAAAlkTCCwAAAACwJFqaAQAAAMAEmKXZ/ajwAgAAAAAsiYQXAAAAAGBJtDQDAAAAgAnYvKhHuhtXFAAAAABgSf+ohDcmJkbBwcGKi4szOhQAAAAAwENmyoS3Vq1aCgsL05UrV9KtmzFjhoKDg7Vo0SIDIgMAAACAh8PmZTPlw5OZMuGVpMyZM2vt2rXpli9btkxBQUEGRAQAAAAA8CSmTXhr1KihpUuXpll27NgxXbhwQcWKFXMu++qrr1SvXj2VKVNGDRo0SJMknzt3Tp07d1Z4eLgaNGigPXv2ONfFxcUpODhYMTExzmVjxoxR+/btH+JZAQAAAAAeFdPO0lyrVi316dNHf/31l3LmzCnpRnU3KipKe/fulSStWbNGEyZM0NSpU/XMM89o/fr1evvtt7VmzRrlzZtXw4cP1/Xr17VhwwYlJiaqd+/eRp4SAAAAANyWl7dntw+bkWkrvNmyZVPVqlW1cuVK57IVK1aocePGzucLFixQy5YtVbp0afn4+Oj5559XuXLltHz5cknS2rVr9corryh79uzKlSuX2rVr98jPAwAAAABgDNMmvJLUtGlTZ1vzb7/9Ji8vL5UoUcK5/vjx45o+fbpCQkKcj507d+rMmTO6cOGCEhMTlT9/fuf4woULP+pTAAAAAAAYxLQtzZJUvXp1vf/++zp69KiWLVumRo0apVkfEBCgd955R506dUq37ZkzZyRJqampzmUOh+OOx7t1LAAAAAA8Sp4+I7IZmbrC6+fnp3r16mn16tVavXq1GjZsmGZ9wYIFdfDgwTTLTp48KYfDoaCgIPn6+urUqVPOdYcOHXJ+7e/vL0lKTEx0LouNjX0YpwEAAAAAMICpE17pRlvzvHnzlCtXrjTtyZLUqlUrrVy5Uhs2bFBKSoq2bt2qhg0b6tdff5Wvr68qVaqkWbNm6fLlyzpx4oRmz57t3DYoKEhZs2bVmjVrlJqaqk2bNmn37t2P+OwAAAAAAA+L6RPesLAw+fr6pmtnlqTIyEj17dtXQ4YMUdmyZTVkyBANHjxYYWFhkqRhw4ZJutEa/dprr6lDhw7Obb29vTVo0CB9++23ioiI0OLFi/XSSy89knMCAAAAgL+zeXmZ8uHJbI673diKO/r3zCSjQ3BZxc4hRofgkmcnvWB0CC7rdPA1o0NwyUut8999kEl9v+mK0SG4pGyZbEaH4LIr1zzzz0qAv+feN5WcbHQErkm1e+ZrRZL8/Tzz9ZKSYnQErqtR7KTRIfzjpDhMPd3PbYU+/aTRIbhsf4s6RoeQoRILvzc6BJd5droOAAAAAMBteObbNgAAAABgMczS7H5UeAEAAAAAlkTCCwAAAACwJFqaAQAAAMAEaGl2Pyq8AAAAAABLIuEFAAAAAFgSLc0AAAAAYAK0NLsfFV4AAAAAgCWR8AIAAAAALImWZgAAAAAwAZsX9Uh344oCAAAAACyJhBcAAAAAYEm0NAMAAACACXh5M0uzu1HhBQAAAABYEgkvAAAAAMCSaGkGAAAAABOwedHS7G5UeAEAAAAAlkTCCwAAAACwJFqaH1BqqsPoEFz27KQXjA7BJRu6zzc6BJdlHfy20SG4JCHRc98b87J5ZmuQw3N/tcjfzzOvuY+30RG4LjXV6AhcE5jZM18rkmSzeeYPaYqP517za/YAo0NwiU2e+VqRJLvDc//+eyqbF9fc3biiAAAAAABLIuEFAAAAAFgSLc0AAAAAYALM0ux+VHgBAAAAAJZEwgsAAAAAsCRamgEAAADABGhpdj8qvAAAAAAASyLhBQAAAABYEi3NAAAAAGACNi/qke7GFQUAAAAAuM2JEyf0+uuvq2LFiqpZs6ZGjx4tu92ebpzdbtf48eNVq1YthYeHq1GjRlq5cqVbY6HCCwAAAABwm549e6pUqVJau3atzp07py5duihnzpx65ZVX0oz7+uuvNX/+fM2cOVOFChXSxo0b1aNHDxUpUkTPPPOMW2KhwgsAAAAAJmDzspnycT+io6N14MAB9e7dW1mzZlXhwoXVsWNHzZs3L93Yffv2qVy5cipSpIi8vb1Vs2ZNPfbYYzp48KC7LikJLwAAAADAPfbt26d8+fIpe/bszmWlSpXSkSNHlJCQkGbss88+q59//ln79+9XUlKS1q1bp2vXrqlChQpui4eWZgAAAACAW8THxytbtmxplt1Mfi9cuKDAwEDn8ueff1779+9X06ZNJUmZMmXSyJEjlSdPHrfFQ8ILAAAAACZglVmaHQ7HPY1bvHixFi9erPnz5ys4OFhbtmzRO++8ozx58ig0NNQtsVjjigIAAAAADBcUFKT4+Pg0y+Lj42Wz2RQUFJRm+VdffaVWrVopNDRU/v7+evbZZ1WpUiUtXbrUbfH8oxLemJgYBQcHKy4uzuhQAAAAAMBySpcurVOnTun8+fPOZdHR0SpWrJiyZMmSZqzdbldqamqaZUlJSW6Nx/QJb61atVSqVCmFhISkedSpU8fo0AAAAADAfWw2cz7uQ8mSJRUSEqKxY8cqISFBMTExmj59utq0aSNJqlu3rnbs2CHpRq63YMECHThwQCkpKdq0aZO2bNmi2rVru+2SesQ9vAMGDHBeIAAAAACAeY0fP14DBw5UZGSkAgMD1bp1a7Vt21aSdOTIEV29elWS1KVLF6WkpOiNN97Q+fPnlS9fPg0dOlSVK1d2WywekfDeyVdffaXZs2fr5MmTyp8/v3r16qXnnntOknTu3Dn17dtXO3fuVN68edW5c2fndnFxcapdu7ZWrlypokWLSpLGjBmjX3/9Vf/9738NORcAAAAA8HS5c+fWlClTMlx362fs+vr66u2339bbb7/90GLx6IR3zZo1mjBhgqZOnapnnnlG69ev19tvv601a9Yob968Gj58uK5fv64NGzYoMTFRvXv3NjpkAAAAAMiQzev+2odxd6a/h/dOFixYoJYtW6p06dLy8fHR888/r3Llymn58uWSpLVr1+qVV15R9uzZlStXLrVr187giAEAAAAAj4pHVHiHDh2q4cOHp1lWqVIlxcbG6qefftLMmTOdyx0Oh4oVK6YLFy4oMTFR+fPnd64rXLjwowoZAAAAAGAwj0h4bzdpVdOmTfXOO++oU6dO6dadOXNGktJMc323D0D++5TYAAAAAPCo2Lw8ugHXlDz6ihYsWDDNTc+SdPLkSTkcDgUFBcnX11enTp1yrjt06JDza39/f0lSYmKic1lsbOxDjhgAAAAA8Kh4dMLbqlUrrVy5Uhs2bFBKSoq2bt2qhg0b6tdff5Wvr68qVaqkWbNm6fLlyzpx4oRmz57t3DYoKEhZs2bVmjVrlJqaqk2bNmn37t3GnQwAAAAAwK08OuGNjIxU3759NWTIEJUtW1ZDhgzR4MGDFRYWJkkaNmyYJKl69ep67bXX1KFDB+e23t7eGjRokL799ltFRERo8eLFeumll4w4DQAAAACQzctmyocnM/09vOvXr7/j+nbt2t129uVcuXJpxowZaZbd2gLdqFEjNWrUKM36bt26uRYoAAAAAMBUPLrCCwAAAADA7Zi+wgsAAAAA/wTM0ux+XFEAAAAAgCWR8AIAAAAALImWZgAAAAAwAU+fEdmMqPACAAAAACyJhBcAAAAAYEm0NAMAAACACdDS7H5UeAEAAAAAlkTCCwAAAACwJFqaAQAAAMAMvKhHuhtXFAAAAABgSSS8AAAAAABLoqUZAAAAAEzAZmOWZnejwgsAAAAAsCQSXgAAAACAJdHSDAAAAAAmYGOWZrfjigIAAAAALImEFwAAAABgSbQ0P6Dgov5Gh+CyTsteMzoEl2Qd/LbRIbis2eBIo0Nwyd6v9xsdgstqR2Y2OgSXnPjL6Ahc56ndWP6+DqNDcNljWexGh+CSa0ke+mKRdPKs0RG4JnOA0RG47qs1fkaH8I/j7++ZqUJEsNERuM7mxSzN7ua5f2kAAAAAALgDEl4AAAAAgCV5Zp8CAAAAAFiNp94XZGJcUQAAAACAJZHwAgAAAAAsiZZmAAAAADABZml2Pyq8AAAAAABLIuEFAAAAAFgSLc0AAAAAYAI2G/VId+OKAgAAAAAsiYQXAAAAAGBJtDQDAAAAgBkwS7PbUeEFAAAAAFgSCS8AAAAAwJJoaQYAAAAAE7B5UY90N64oAAAAAMCSPCLhDQ4O1saNGzNcFxISop9++ukRRwQAAAAAMLv7amles2aNgoODVahQoYcVz13t27dPFy9eVJUqVSRJ0dHRhsUCAAAAAO5iY5Zmt7uvCu/48eN17NixhxXLPVm4cKE2b95saAwAAAAAAPO754S3cePG+uOPP9S9e3e9/PLLCg4O1pw5c1ShQgUtX75ckjRjxgw999xzCg8PV7169bRmzRpJ0pw5c1SrVq00+/vtt99UokQJnTlzRna7XePHj9dzzz2nMmXKqEWLFtq5c2e6GD788EPNmTNH06ZNU506dSSlbXdu3769Jk2apB49eigsLEwNGzbU4cOHNXToUEVERKhGjRppWqMPHDigDh06KCIiQpUqVdLQoUOVnJx8n5cQAAAAAGBG95zwLl26VJI0adIkDR8+XJL0888/a/369WrQoIG2b9+usWPHatKkSdq1a5dee+019e7dW+fPn9fzzz+v06dP68CBA879ff/994qIiFCuXLk0c+ZMrVixQlOnTtX27dvVtGlTdevWTVevXk0Tw8CBA1W+fHl16tRJ33//fYZxfvPNN3r99de1adMmeXt7q1OnTipZsqQ2b96s6tWra/To0ZKka9euqXPnzqpSpYo2b96s+fPna9u2bfryyy/v7woCAAAAgDvYvMz58GAPFH3Tpk0VGBgom82mcuXK6aefflLx4sVls9nUsGFDXb9+Xb///rty5sypiIgIrV271rnt2rVrVa9ePUnSggUL1LFjRxUuXFh+fn5q3769smXLpg0bNtx3TGXLllVoaKgCAwNVoUIF+fj4qHnz5vLz81ONGjV09OhRSdKGDRvkcDjUpUsX+fn5qUCBAnr11Ve1ZMmSB7kkAAAAAACTeKDP4c2bN6/z69TUVE2cOFGrVq3S+fPnncuTkpIkSXXr1tU333yjHj166NixY4qJiVHdunUlScePH9ewYcOclWNJstvtOnXq1H3HlDt3bufX/v7+ypUrl/O5n5+fM57Y2FidO3dOISEhzvUOh0N+fn73fUwAAAAAgPk8UMLr7e3t/HrixIn67rvvNHnyZD3zzDNyOBwqWbKkc31UVJSGDh2qEydOaM2aNapUqZKCgoIkSQEBARo6dKiioqIeJBxJktffPqz5789v8vf319NPP61ly5Y98DEBAAAA4EExS7P7ua0hOzo6WrVr11bJkiXl5eWlffv2pVmfI0cORUREaMOGDfr+++9Vv35957oCBQro4MGDacbHxcW5K7QMFSxYULGxsbpy5Ypz2YULF5SQkPBQjwsAAAAAeDTuK+H19/fXsWPHMkwK8+XLpwMHDujatWs6dOiQpk6dqqxZs+rMmTPOMfXq1dOKFSu0f/9+5yzLktS6dWvNnj1bu3fvVmpqqlauXKmGDRvq5MmTGcYQFxenixcv3k/o6VStWlVBQUEaOXKkEhISdPbsWb311lsaM2bMA+0XAAAAAGAO99XS3Lp1a40aNUpVq1ZNt65Lly7q1auXKlWqpKefflojRoxQrly5NHToUAUFBal27dp6/vnn9eGHH6p69erKnj27c9uWLVvq1KlT6tGjhxISElSkSBFNmDAhzT3CNzVv3lwDBgzQ888//0Cfx+vr66tJkyZp6NChioyMVGBgoGrXrq2+ffu6vE8AAAAAcNltbseE62wOh8NhdBCebNaPRkfguhXLjhkdgkuyPp7F6BBc1mxwpNEhuGTv1/uNDsFlJQp75q+4E395332QSXnq3+psWTzztSJJmfzsRofgkmtJHvpikXTyrNERuCZzgOfeH/j7IW47e9T8/R9ouh/DfPRagNEhuOzSuH8ZHUKGsr39H6NDcJnn/qUBAAAAAOAOPPNtGwAAAACwGJvNc7swzIoKLwAAAADAkkh4AQAAAACWREszAAAAAJiBp878aGJcUQAAAACAJZHwAgAAAAAsiZZmAAAAADABmxezNLsbFV4AAAAAgCWR8AIAAAAALImWZgAAAAAwAxv1SHfjigIAAAAALImEFwAAAABgSbQ0AwAAAIAZMEuz21HhBQAAAABYEgkvAAAAAMCSaGkGAAAAABOwMUuz23FFAQAAAACWRMILAAAAALAkWpof0JVrRkfgupda5zc6BJckJHru+zR7v95vdAguKd2mhNEhuOyH8b8YHYJLihXJbHQILjsfn2p0CC45d8HoCFwXfyHJ6BBccu5sgtEhuCy4ZA6jQ3BJ3EnPfK1I0mt1LxkdgktSHJ7777aXzW50CC7KbXQArmOWZrfz3MwBAAAAAIA7IOEFAAAAAFiS5/ZYAAAAAICF2LyoR7obVxQAAAAAYEkkvAAAAAAAS6KlGQAAAADMwMYsze5GhRcAAAAAYEkkvAAAAAAAS6KlGQAAAADMgFma3Y4rCgAAAACwJBJeAAAAAIAl0dIMAAAAAGbALM1uR4UXAAAAAGBJJLwAAAAAAEuipRkAAAAATMDGLM1uxxUFAAAAAFiSaRLeyMhILVq06L63CwkJ0U8//fQQIgIAAAAAeDK3tTQvWLBAtWrVUlBQkLt2maF9+/bp4sWLqlKliiQpOjr6oR4PAAAAAB4Jm2nqkZbhliuampqqjz76SBcuXHDH7u5o4cKF2rx580M/DgAAAADAs913wvvFF1+oZs2aKlOmjKKiorRkyRJVqFBBly9fVpMmTTRhwgQtWrRIkZGRabZ78cUX9emnn0qSUlJS9OGHH6pixYqqVq2a5s+f7xw3ceJENW/ePM22O3bsUGhoqN577z3NmTNH06ZNU506dSRJwcHB2rhxoySpffv2mjRpknr06KGwsDA1bNhQhw8f1tChQxUREaEaNWo4x0rSgQMH1KFDB0VERKhSpUoaOnSokpOT7/eSAAAAAABM6L4S3l27dmnWrFmaPXu2du/erYEDB2rw4MGaPn26JGnJkiXq0aPHXfezcOFCrVq1SnPmzNHq1au1d+9eXbx4UZLUpEkT/fbbb4qJiXGOX716tWrWrKkRI0aofPny6tSpk77//vsM9/3NN9/o9ddf16ZNm+Tt7a1OnTqpZMmS2rx5s6pXr67Ro0dLkq5du6bOnTurSpUq2rx5s+bPn69t27bpyy+/vJ9LAgAAAADu4WUz58OD3VfCe/nyZXl5eSkgIEA2m01Vq1bVzp077/u+3e+//16NGjVS0aJFlTlzZr311ltKSUmRJOXPn18RERFatmyZc/zatWvVqFGje9p32bJlFRoaqsDAQFWoUEE+Pj5q3ry5/Pz8VKNGDR09elSStGHDBjkcDnXp0kV+fn4qUKCAXn31VS1ZsuS+zgUAAAAAYE73NWlV5cqVVbJkSdWqVUuVK1dW9erV1aRJk/s+6JkzZ/Tss886nwcFBSl79uzO502aNNHnn3+ut99+W9HR0bpy5YqqV69+T/vOnTu382t/f3/lypXL+dzPz09JSUmSpNjYWJ07d04hISHO9Q6HQ35+fvd9PgAAAAAA87mvCq+fn58mT56suXPnqnTp0po9e7aaNGmihISEu26bmprq/DopKclZ0b3Jbrc7v65Xr57Onj2r3bt3a+3atapbt+49J6Jef/uw5r8/v8nf319PP/20oqOjnY+9e/dq165d93QcAAAAAHAnm83LlI/7deLECb3++uuqWLGiatasqdGjR6fJ924VExOj9u3bq0yZMqpRo4ZmzJjxgFcxrfuKPjk5WQkJCXrmmWf0xhtvaPHixbLZbOlmTfb399e1a9ecz1NTU3XixAnn8yeffFKnT592Pv/zzz916dIl5/PAwEDVrl1bq1at0nfffafGjRvf94ndTcGCBRUbG6srV644l124cOGekncAAAAAQMZ69uypXLlyae3atZo+fbrWrl2rmTNnphuXmJiozp07q0aNGtq6das+/fRTLViwIM18Tg/qvhLeadOm6bXXXnMmqzExMbp48aLKlSsnSTp69KgSEhJUqFAhXblyRZs2bVJSUpI+//xzORwO536qVaum5cuXO8d//PHH8vf3T3OsJk2aaP78+UpOTnbuX7qRTMfFxTknuXJV1apVFRQUpJEjRyohIUFnz57VW2+9pTFjxjzQfgEAAADgnyo6OloHDhxQ7969lTVrVhUuXFgdO3bUvHnz0o397rvvFBgYqM6dOytTpkwKDQ3V8uXLVbRoUbfFc18J7yuvvKLixYuradOmCgsL09tvv63evXs7P6Lorbfe0rhx41S6dGl17NhRvXr1UvXq1eXj46Pw8HDnfjp27KiaNWvqxRdfVN26dRUeHp7m3lvpRkKaKVMmNWzYUDbb/88M1rx5c23cuFHPP/98mjbp++Xr66tJkybp8OHDioyMVNOmTVW4cGH17dvX5X0CAAAAgMuMno3ZDbM079u3T/ny5UszR1OpUqV05MiRdN20O3fuVPHixfXee+8pIiJCdevW1dKlS91yKW+yOW4tvZpIQkKCatSooUWLFqlQoUJGh3Nbn60yOgLX5cvp+hsGRkpIvP/7CMwi9rQpf9zuqnSbEkaH4LIfxv9idAguKVYks9EhuOzCRc/83WLOv4b3Jv5CktEhuOTcWc+9jSi4ZA6jQ3DJxYvJRofgspeqnzM6BJekOO5rjlhT8bJlfM+l2ZUulvvug0wqcd4oo0PIUECrd+957OTJk/X9999r4cKFzmXHjh3T888/r7Vr16pAgQLO5Z07d9aOHTv04Ycf6rnnntOqVavUv39/LVy4UCVLlnRL7KbMHK5fv64hQ4aoatWqpk52AQAAAABp3WtN1eFwqFSpUmrUqJEyZcqkZs2aKTQ0VKtWua+qaLqEd8eOHSpfvrzOnTunQYMGGR0OAAAAADwaNi9zPu5DUFCQ4uPj0yyLj4+XzWZTUFBQmuVPPPGEsmbNmmZZvnz5dPbsWZcuX0ZM12MRERGhPXv2GB0GAAAAAOA+lS5dWqdOndL58+edCW50dLSKFSumLFmypBlbtGhRff3113I4HM55m06cOKFq1aq5LR7TVXgBAAAAAJ6pZMmSCgkJ0dixY5WQkKCYmBhNnz5dbdq0kSTVrVtXO3bskCQ1btxYFy5c0OTJk5WYmKjly5dr3759bv1YWhJeAAAAADADm82cj/s0fvx4/fnnn4qMjNTLL7+spk2bqm3btpKkI0eO6OrVq5KkXLly6fPPP9eqVatUvnx5ffrpp5o4caIKFizotktqupZmAAAAAIDnyp07t6ZMmZLhuoMHD6Z5XqFCBS1ZsuShxUKFFwAAAABgSVR4AQAAAMAMvKhHuhtXFAAAAABgSSS8AAAAAABLoqUZAAAAAMzARj3S3biiAAAAAABLIuEFAAAAAFgSLc0AAAAAYAZeNqMjsBwqvAAAAAAASyLhBQAAAABYEi3NAAAAAGAGzNLsdlxRAAAAAIAlkfACAAAAACyJluYHVL/YQaNDcNmY5XmMDsElXjbPnb2udmRmo0NwyQ/jfzE6BJfVfDPc6BBcsvfr/UaH4LKQYg6jQ3BJ/BVvo0NwWUgxX6NDcElyag6jQ3BZwjXPrBmEFPHMuCWpyzsxRofwj+Ow240OwSWbluU2OgTXefD/uWblub/1AAAAAAC4AxJeAAAAAIAl0dIMAAAAAGbgRT3S3biiAAAAAABLIuEFAAAAAFgSLc0AAAAAYAbM0ux2VHgBAAAAAJZEwgsAAAAAsCRamgEAAADADGzUI92NKwoAAAAAsCQSXgAAAACAJdHSDAAAAABm4EU90t24ogAAAAAASyLhBQAAAABYEi3NAAAAAGAGNpvREVgOFV4AAAAAgCWR8AIAAAAALOmRJrxbt25V9erVVb9+/TuOmzRpktq1aydJWrRokSIjIx9FeAAAAABgHJuXOR8e7JFGP3PmTIWFhWn58uV3HNe9e3d99dVXjygqAAAAAIAVPdKENyEhQQULFpQXny8FAAAAAHjIHlnm2a5dO23fvl3Tpk1TVFSUNm3apObNmys8PFzVqlXT+PHjnWM//fRTvfjii+n2sW3bNgUHB+v69evOZb169VK/fv0k3Wh/btiwoT766COFhYXpzJkzstvtGj9+vJ577jmVKVNGLVq00M6dO53bL1q0SFFRUQoLC1PNmjU1bdq0h3gVAAAAAOA2bDZzPjzYI/tYoq+++krt27dXmTJl1L17d0VGRqp///5q2bKlfv/9d7Vu3VqlS5dWrVq1Hug4f/75p/z9/bV9+3b5+vpq+vTpWrFihaZOnaq8efNq3rx56tatmzZs2KBLly5pyJAhmjdvnoKDg7V37169+uqrqlSpkkqWLOmmMwcAAAAAGMGQ3uLMmTNr48aNatGihWw2m4KDg50J54O6fPmyXnvtNfn6+kqSFixYoI4dO6pw4cLy8/NT+/btlS1bNm3YsEEJCQmy2+3KnDmzJKl06dLasmULyS4AAAAAWMAjq/D+3XfffacZM2boxIkTstvtSk5OVkRExAPvN1u2bAoMDHQ+P378uIYNG6bhw4c7l9ntdp06dUr16tVTkyZNVK9ePVWoUEFVq1ZVs2bN9Pjjjz9wHAAAAABwX5jryO0MSXi3bNmiwYMHa8yYMapTp458fX3Vtm1bl/aVmpqa5rmPT9pTCggI0NChQxUVFZXh9h9++KE6d+6stWvXatWqVZoyZYq++eYbFShQwKV4AAAAAADmYMhbCHv27NFTTz2l+vXry9fXV9evX1dMTMxdt/P395ckXbt2zbksNjb2jtsUKFBABw8eTLMsLi5O0o1K76VLl1SoUCG9+uqr+uabb1SsWDF9//3393tKAAAAAACTMSThzZcvn06fPq1Tp07pr7/+0uDBg/Xkk0/qzJkzd9wuf/788vb21urVq5WSkqJvv/1Wp06duuM2rVu31uzZs7V7926lpqZq5cqVatiwoU6ePKmVK1fqhRde0OHDhyVJJ06c0JkzZ1SwYEG3nSsAAAAA3AuHzWbKhyczpKU5KipK69atU/369RUUFKR3331X1apV0/vvv6/Ro0crICAgw+1y5syp3r17a9y4cRo9erSaN2+u+vXr6+rVq7c9VsuWLXXq1Cn16NFDCQkJKlKkiCZMmKC8efMqT548+uOPP9ShQwddunRJOXPm1AsvvKDnnnvuYZ06AAAAAOARsTkcDofRQXiyY4cO3n2QSY1ZnsfoEFzi5cHvMtWOzGx0CC7ZuP363QeZVM03w40OwSV7v95vdAguK1XEbnQILom/4m10CC7Lnjn17oNMKDnVcydnSbjmmbE/kS3Z6BBcNnzwVqND+Mdx2D3z9/mmZTWMDsFl19b/1+gQMpSpVnujQ3CZYbM0AwAAAABuYfPMN9PMjCsKAAAAALAkEl4AAAAAgCXR0gwAAAAAZkBLs9txRQEAAAAAlkTCCwAAAACwJFqaAQAAAMAEHB788ZtmRYUXAAAAAGBJJLwAAAAAAEuipRkAAAAAzIBZmt2OKwoAAAAAsCQSXgAAAACAJdHSDAAAAABmwCzNbkeFFwAAAABgSSS8AAAAAABLoqUZAAAAAMzAi3qku3FFAQAAAACWRMILAAAAALAkm8PhcBgdhCebsNJzL1+WTJ45C5wnv2KvJxkdgWs8ecLAi5ftRofgktJtShgdgst8d0QbHYJLrlz3NjoEl+0/YnQErklJ8dxf6GU99Ed0136jI3BdsUKe+TOayc8z/w5J0vUUz6yNta7iuf+4XNm8yOgQMpSlSnOjQ3CZZ76KAQAAAAC4CxJeAAAAAIAlMUszAAAAAJiBjXqku3FFAQAAAACWRMILAAAAALAkWpoBAAAAwAQctDS7HVcUAAAAAGBJJLwAAAAAAEuipRkAAAAAzMBmMzoCy6HCCwAAAACwJBJeAAAAAIAl0dIMAAAAACbALM3uxxUFAAAAAFgSCS8AAAAAwJJoaQYAAAAAM2CWZrejwgsAAAAAsCQSXgAAAACAJZki4d26dauqV6+u+vXrGxrHokWLFBkZaWgMAAAAAP6hbF7mfHgwU0Q/c+ZMhYWFafny5UaHAgAAAACwCFMkvAkJCSpYsKC8vEwRDgAAAADAAgzPMNu1a6ft27dr2rRpioqK0qZNm9S8eXOFh4erWrVqGj9+vHPsokWL1KhRI82bN0+RkZGqUKGC5syZox9//FHPP/+8ypYtq0GDBjnHt2/fXqNHj1ajRo30+uuvS5JOnDihrl27qmLFiipfvrzeffddJSQkPPLzBgAAAIBbOWw2Uz48meEJ71dffaXy5curU6dO+vbbb9WzZ0+1adNGu3bt0tSpUzV9+nStX7/eOf7EiRM6c+aMfvjhB3Xs2FGjR4/WsmXL9O2332ry5MmaO3eu9u7d6xy/YsUKDRs2TJ9//rkcDoe6d++uPHnyaMOGDVq1apXOnDmjkSNHGnHqAAAAAICHyPCE91aZM2fWxo0b1aJFC9lsNgUHBys4ODhNApuYmKjXXntNfn5+qlmzpq5evarWrVsrS5YsqlChgrJmzapjx445x4eGhio0NFQ2m03R0dH6448/1KdPH2XKlEk5cuRQz549tXTpUjkcDiNOGQAAAADwkPgYHcDffffdd5oxY4ZOnDghu92u5ORkRUREONdnz55dmTJlkiT5+flJknLlyuVc7+/vr+vXrzuf58uXz/l1bGysUlNTVbFixTTHTE1N1YULFx7K+QAAAADAPfHwGZHNyFQJ75YtWzR48GCNGTNGderUka+vr9q2bZtmTEYTW9nu0Ffu7e3t/Nrf31+ZM2fWL7/84r6gAQAAAACmZKq3EPbs2aOnnnpK9evXl6+vr65fv66YmBi37b9gwYK6evWqYmNjncsSEhKo7gIAAACABZkq4c2XL59Onz6tU6dO6a+//tLgwYP15JNP6syZM27Zf/HixRUeHq5hw4bp/PnzunTpkgYNGqR3333XLfsHAAAAAFc5ZDPlw5OZKuGNiopS9erVVb9+fbVq1UrPPvusunXrprVr12r06NFuOcbYsWPlcDhUu3Zt1alTR6mpqfroo4/csm8AAAAAgHnYHExP/EAmrPTcy5clk2e+W+PJr9jrSUZH4BpP/vi1i5ftRofgktJtShgdgst8d0QbHYJLrlz3vvsgk9p/xOgIXJOS4rm/0Mt66I/orv1GR+C6YoU882c0k59n/h2SpOsppqqN3bPWVTz3H5eLu9YaHUKGspd9zugQXGaqSasAAAAA4J/KwSzNbscVBQAAAABYEgkvAAAAAMCSaGkGAAAAADOgpdntuKIAAAAAAEsi4QUAAAAAWBItzQAAAABgAg5P/ixIk6LCCwAAAACwJBJeAAAAAIAlkfACAAAAANzmxIkTev3111WxYkXVrFlTo0ePlt1uv+M2Z86cUXh4uD799FO3xsI9vAAAAABgAg6LfCxRz549VapUKa1du1bnzp1Tly5dlDNnTr3yyiu33Wbo0KHy9vZ2eyzWuKIAAAAAAMNFR0frwIED6t27t7JmzarChQurY8eOmjdv3m23+fHHH3Xo0CE9++yzbo+HhBcAAAAA4Bb79u1Tvnz5lD17dueyUqVK6ciRI0pISEg3PjExUUOGDNGgQYPk4+P+BmQSXgAAAAAwA5vNnI/7EB8fr2zZsqVZdjP5vXDhQrrxEydOVFhYmCpVquT6dbsD7uEFAAAAALiNw+G4p3GHDh3S/PnztWzZsocWCxVeAAAAAIBbBAUFKT4+Ps2y+Ph42Ww2BQUFOZc5HA4NHjxYPXv21BNPPPHQ4qHCCwAAAAAmYIVZmkuXLq1Tp07p/PnzzgQ3OjpaxYoVU5YsWZzjTp48qe3bt+uPP/7Q+PHjJUlXr16Vl5eX1q9fr2+//dYt8ZDwAgAAAADcomTJkgoJCdHYsWP13nvv6cyZM5o+fbo6deokSapbt66GDh2q8PBw/fjjj2m2HTFihHLnzq3OnTu7LR4SXgAAAACA24wfP14DBw5UZGSkAgMD1bp1a7Vt21aSdOTIEV29elXe3t7KnTt3mu0yZcqkwMBAt7Y42xz3ekcxMjR5tdERuC4l1TO/9f5+9zdTnJnY7UZH4Jrz8alGh+CykGKe+Tr38/bQF4uk5IgQo0NwSdi+BUaH4LJfEkoYHYJLvG2e+fMpSdeSvY0OwSUn//Lcv6HnzqcYHYJLUj30/y1JSknxzNiHv+pvdAgu+2vvFqNDyFDO0pWNDsFlnt8kDgAAAABABkh4AQAAAACWxD28AAAAAGACVpil2Wy4ogAAAAAASyLhBQAAAABYEi3NAAAAAGAGNs+dSd2sqPACAAAAACyJhBcAAAAAYEm0NAMAAACACTioR7odVxQAAAAAYEkkvAAAAAAAS6KlGQAAAABMwMEszW5HhRcAAAAAYEkkvAAAAAAAS6KlGQAAAABMwGGjHuluXFEAAAAAgCU9lIR369atql69uurXr/8wdu904sQJhYSE6MiRIw/1OAAAAAAAz/NQWppnzpypsLAwjRs3zu373rJliwIDAxUSEqJ8+fIpOjra7ccAAAAAgEfNIWZpdreHUuFNSEhQwYIF5eXl/t3PmDFDe/fudft+AQAAAADW4vaMtF27dtq+fbumTZum0qVLKzg4WHPmzFGFChW0fPlySdLKlSvVpEkThYWFqXbt2po3b55ze7vdrvHjx+u5555TmTJl1KJFC+3cuVOS1LVrV23YsEFDhw5Vhw4dFBcXp+DgYMXExEiSatWqpa+//lrt27dXmTJl1Lp1a506dUrvvPOOwsPDFRUVlSZZ3rJli1q1aqXw8HBVq1ZNEydOdPflAAAAAAAYxO0J71dffaXy5curU6dOWrVqlSTp559/1vr169WgQQNFR0fr/fffV58+fbRz506NHDlSH330kXbt2iXpRjv0ihUrNHXqVG3fvl1NmzZVt27ddPXqVU2ePFn58uXTgAEDNHPmzAyPP2fOHA0ZMkTr1q1TXFycXnrpJTVv3lxbt25VgQIFNGHCBEnS6dOn1b17d7Vp00Y7duzQ1KlTNXfuXC1btszdlwQAAAAA7sph8zLlw5M9kuibNm2qwMBA2Ww2LVq0SM8++6yqVq0qb29vRUREqF69elqyZIkkacGCBerYsaMKFy4sPz8/tW/fXtmyZdOGDRvu6VjPPvusnnrqKeXMmVOhoaEqUKCAIiMj5e/vr6pVq+ro0aOSpOXLl+vpp59W06ZN5e3treDgYLVu3doZBwAAAADAsz2Sz+HNmzev8+vjx49ry5YtCgkJcS5zOByqWrWqc/2wYcM0fPhw53q73a5Tp07d07Fy587t/Nrf31+BgYFpniclJTmPEx0dnS6Op5566j7PDgAAAABgRo8k4fX29nZ+HRAQoDZt2mjgwIEZjg0ICNDQoUMVFRXl0rH+PlHW7SbOCggIUI0aNTR58mSXjgMAAAAA7uSwMUuzuz3yhuyCBQvq4MGDaZadPn1aqampkqQCBQqkWx8XF/dQ4vj999/lcDicy86ePeusAAMAAAAAPNsjT3hbtmypXbt2aeHChUpKStL+/fv1wgsvaPXq1ZKk1q1ba/bs2dq9e7dSU1O1cuVKNWzYUCdPnpR0oy35+PHjunz58gPF0aBBA8XHx2vSpElKTExUbGysOnXqdNvJsAAAAAAAnuWRtDTfqmjRoho7dqzGjx+vDz74QE8++aReffVV1a9fX9KNhPjUqVPq0aOHEhISVKRIEU2YMMF5H/CLL76ocePGafPmzQ/0MUKPP/64Jk2apFGjRmny5MkKCgpSkyZN1KlTJ7ecJwAAAADcD4doaXY3m+PWnl7ct8mrjY7AdSmpnvmt9/fz3F8EdrvREbjmfHyq0SG4LKSYZ77O/bw99MUiKTki5O6DTChs3wKjQ3DZLwkljA7BJd42z/z5lKRryd53H2RCJ//y3L+h586nGB2CS1I99P8tSUpJ8czYh7/qb3QILov7fa/RIWQof/HSRofgMs/+UCUAAAAAAG7jkbc0AwAAAADSc9ioR7obVxQAAAAAYEkkvAAAAAAAS6KlGQAAAABMgFma3Y8KLwAAAADAkkh4AQAAAACWREszAAAAAJgAszS7H1cUAAAAAGBJJLwAAAAAAEuipRkAAAAATIBZmt2PCi8AAAAAwJJIeAEAAAAAlkRLMwAAAACYALM0ux9XFAAAAABgSSS8AAAAAABLoqUZAAAAAEyAWZrdjwovAAAAAMCSSHgBAAAAAJZES/MDyv9EitEhuOz0Bc/89vt4Gx2B6/x9HUaH4JJzF4yOwHXxVzzzBZPF33NbmirsW2B0CC7ZXaql0SG4rND+jUaH4JI8iYeNDsFl805XNjoEl+TNaTc6BJdduuyZdRofz/x3S5Lk6+eZ/7d4MofNc//+m5Vn/uYAAAAAAOAuSHgBAAAAAJbkwU0WAAAAAGAdDgctze5GhRcAAAAAYEkkvAAAAAAAS6KlGQAAAABMwEE90u24ogAAAAAASyLhBQAAAABYEi3NAAAAAGACDjFLs7tR4QUAAAAAWBIJLwAAAADAkmhpBgAAAAAToKXZ/ajwAgAAAAAsiYQXAAAAAGBJtDQDAAAAgAnQ0ux+VHgBAAAAAJZEwgsAAAAAsCQS3lusWbNGx44dMzoMAAAAAP9ADtlM+fBkJLy3GD9+PAkvAAAAAFiEKRPePXv2KCoqSmXKlFHXrl311VdfqVatWpKkHTt26MUXX1R4eLiqVq2qjz/+WHa73bnt3LlzVa9ePZUpU0Z169bVypUrnetq1aqlr7/+2vl848aNCg4OliQ1btxYf/zxh7p376733nvvEZ0pAAAAAOBhMV3Cm5SUpK5du6pmzZratm2b2rRpo88++0yS9Ndff+nVV19VkyZNtG3bNn3xxRdasGCBM4ldv369Ro8erQ8//FA7duzQm2++qT59+ujgwYN3Pe7SpUslSZMmTdKIESMe3gkCAAAAQAYcDpspH57MdAlvdHS0zp8/r27duikgIEA1atRQpUqVJEnLly9X3rx59dJLL8nPz08lS5ZUkyZN9N1330mSFixYoIYNGyoiIkK+vr6qX7++SpQoodWrVxt5SgAAAAAAA5gu4T179qwCAwOVPXt257KQkBBJUlxcnIoWLZpmfKFChXTixIl7Wg8AAAAA+OfwMTqAv7Pb7fLxSRuWzXajjJ6UlJThNve6PqNjAQAAAIAZePqMyGZkugpvjhw5dPHiRSUkJDiXRUdHS5IKFiyow4cPpxl/+PBhFShQ4J7W+/n5KTEx0bnu+PHjD+UcAAAAAADGM13CW7p0aWXKlElTpkxRUlKSNm7cqJ9//lmSVK9ePcXGxmrevHlKSUnRnj179O2336pZs2aSpCZNmmjZsmXavXu3kpOTtWjRIv3xxx9q0KCBJKlw4cLasGGDEhMTdezYMS1btizNsf39/XXs2LE0yTYAAAAAwDOZLuHNkiWLxo0bp8WLF6tixYpasmSJOnbsKJvNpnz58mnChAmaN2+eypcvrz59+uitt95S06ZNJUkNGjRQly5d9O6776pixYqaM2eOpk2bpsKFC0uS3n77bZ0/f14VK1ZU37599eqrr6Y5duvWrTVq1Cj16dPnEZ81AAAAgH86h2ymfHgym8PhcBgdxN+lpqZKkry9vSVJ48eP19atWzVnzhwjw8rQ8l0pRofgstMXTHcL9z3x8TY6Atf5+5rux+2eHInz3PvdC+Y13ft69ySLv+de8wqP/WZ0CC7ZXaql0SG4rOD+jUaH4JI8iYfvPsik5sVWNjoEl+TJ4bm/Ww4c8cy/oeb7T/ve2T00+IFtPPN/XEnae+i00SFkqHSx3EaH4DLT/SfocDhUt25dffzxx0pOTtaxY8e0ePFi1ahRw+jQAAAAAAAexHRvf9hsNn388ccaNmyYKlSooKxZsyoqKkqvvPKK0aEBAAAAwEPj6e3DZmS6hFe6MXHV119/bXQYAAAAAAAPZrqWZgAAAAAA3MGUFV4AAAAA+KdxOGhpdjcqvAAAAAAASyLhBQAAAABYEi3NAAAAAGACdmZpdjsqvAAAAAAASyLhBQAAAABYEi3NAAAAAGACDlqa3Y4KLwAAAADAkkh4AQAAAACWREszAAAAAJiAw0FLs7tR4QUAAAAAWBIJLwAAAADAkmhpBgAAAAATYJZm96PCCwAAAACwJBJeAAAAAIAl0dL8gPy9U40OwWXJyZ757U/13Euux7LYjQ7BJfEXkowOwWUhxXyNDsEl0Yc8t6XJ9+kSRofgkkL7NxodgsuOl6hudAguKTa9g9EhuCxHkUpGh+CSJwOvGR2Cy9Yc9cy/RTYvz/19npLsqf905TA6AJcxS7P7UeEFAAAAAFgSCS8AAAAAwJI8s6cVAAAAACyGWZrdjwovAAAAAMBtTpw4oddff10VK1ZUzZo1NXr0aNntGc9l8/XXXysqKkrh4eFq0qSJ1q5d69ZYSHgBAAAAAG7Ts2dP5cqVS2vXrtX06dO1du1azZw5M9241atXa+zYsRo+fLh+/vlntWvXTm+//bZiY2PdFgsJLwAAAACYgMNhM+XjfkRHR+vAgQPq3bu3smbNqsKFC6tjx46aN29eurGJiYn617/+pXLlysnX11cvvPCCsmTJot27d7vpinIPLwAAAADATfbt26d8+fIpe/bszmWlSpXSkSNHlJCQoMDAQOfyJk2apNn20qVLunLlinLlyuW2eKjwAgAAAADcIj4+XtmyZUuz7Gbye+HChdtu53A4NGDAAJUpU0YVKlRwWzxUeAEAAADABDKe1snzOByO+xqfnJysfv366dChQ5o1a5ZbYyHhBQAAAAC4RVBQkOLj49Msi4+Pl81mU1BQULrxiYmJ6t69u65du6bZs2fr8ccfd2s8tDQDAAAAANyidOnSOnXqlM6fP+9cFh0drWLFiilLlixpxjocDvXq1Us+Pj6aMWOG25NdiYQXAAAAAEzB6NmY3TFLc8mSJRUSEqKxY8cqISFBMTExmj59utq0aSNJqlu3rnbs2CFJWrZsmQ4dOqRPPvlE/v7+br+eEi3NAAAAAAA3Gj9+vAYOHKjIyEgFBgaqdevWatu2rSTpyJEjunr1qiRp4cKFOnHiRLpJqpo0aaKhQ4e6JRYSXgAAAACA2+TOnVtTpkzJcN3BgwedX8+cOfOhx0LCCwAAAAAm4ND9tQ/j7riHFwAAAABgSf+4hHfRokWKjIw0OgwAAAAAwEPmcS3NtWrV0pkzZ+TldSNXz5kzpypWrKjOnTurWLFiBkcHAAAAAK653xmRcXceWeEdMGCAoqOjtWvXLk2dOlWPP/64WrRooS1bthgdGgAAAADAJDwy4b3J19dXRYsWVd++fdW+fXsNGDBAqampio6OVtu2bRUREaEqVapo0KBBSk5OznAf+/btU6tWrRQWFqaoqCitXLnyEZ8FAAAAAOBh8OiE91YdO3ZUXFyc9u3bp169eqlSpUratm2bFixYoB9++EFz585Nt821a9fUpUsXPf/88/r555/173//W3379lVMTIwBZwAAAADgn8whmykfnszj7uG9nZw5cypbtmyKi4vT4sWL5efnJ29vb+XNm1fly5fX3r17022zadMmJScnq2PHjvL29lZkZKTGjRungIAAA84AAAAAAOBOlkl4JSklJUVeXl7aunWrJk6cqKNHjyolJUUpKSmqW7duuvHHjx9X7ty55e3t7VxWu3btRxkyAAAAAOAhsUxL87Fjx3T16lUVKVJEb731lpo1a6YtW7YoOjpaDRs2zHAbLy8v2e32RxwpAAAAAKRnd5jz4cksk/B++umnKl68uH7//Xf5+fnp5ZdfVkBAgBwOh/bv35/hNgUKFNCJEyeUlJTkXLZ48eLbjgcAAAAAeA6PT3jPnDmjESNGaN26dRo2bJjy5cunxMRE7d+/XxcvXtTo0aPl5+enP//8Uw5H2rcnqlevrsyZM2vy5Mm6fv26fv75Zw0aNChNizMAAAAAwDN5ZMI7dOhQhYSEqHTp0mrcuLHOnDmj+fPnKzQ0VOHh4XrppZfUrl07NWjQQPny5VP//v31+++/q1evXmn24+fnp+nTp+vHH39U+fLlNXDgQA0fPlzFixc36MwAAAAA/FMZPRszszSbwPr16+86ZsCAARowYECaZdu3b3d+3bx5c+fXTz/9tBYuXOi+AAEAAAAApuCRFV4AAAAAAO7G4yq8AAAAAGBFDodntw+bERVeAAAAAIAlkfACAAAAACyJlmYAAAAAMIG/fYoq3IAKLwAAAADAkkh4AQAAAACWREszAAAAAJiAXczS7G5UeAEAAAAAlkTCCwAAAACwJFqaAQAAAMAEHA5amt2NCi8AAAAAwJJIeAEAAAAAlkRLMwAAAACYgMNhdATWQ4UXAAAAAGBJJLwAAAAAAEuipRkAAAAATMAhZml2Nyq8AAAAAABLIuEFAAAAAFgSLc0PKOG6517CVLtnTgMXmNlzWz2uJXnme0znziYYHYLLklNzGB2CS1JS7EaH4DJvm2f+bsmTeNjoEFxWbHoHo0NwyfpXZhodgsuybetjdAguSU71zL9DkpQpi6/RIbjEnuqZvxMlydvbc//n8lQe+u+5qXnubz0AAAAAAO6AhBcAAAAAYEme248LAAAAABbicNBG7m5UeAEAAAAAlkTCCwAAAACwJFqaAQAAAMAEHMzS7HZUeAEAAAAAlkTCCwAAAACwJFqaAQAAAMAE7GKWZnejwgsAAAAAsCQSXgAAAACAJdHSDAAAAAAmwCzN7keFFwAAAABgSSS8AAAAAABLoqUZAAAAAEzA4WCWZnejwgsAAAAAsKR/XMLbvn17jRkzxugwAAAAAAAPmekT3ubNm2vUqFFplu3bt0/BwcFas2ZNmuWzZs1S1apV5WB6MwAAAAAexu4w58OTmT7hrVatmjZv3pxm2U8//aTMmTOnW75582ZVrVpVNhu97wAAAADwT+cRCe+BAwd0/vx557ItW7aoWbNm2rJli3NZSkqKtm/frmrVqmnGjBl67rnnFB4ernr16qWrBN9q2rRpqlmzpsqWLatXX31VcXFxD/V8AAAAAACPhukT3rCwMAUGBjqruUlJSdq1a5defvllnT59WidPnpQk7dmzR1evXtWTTz6psWPHatKkSdq1a5dee+019e7dO03CfNPatWs1ZcoUffbZZ9q6davy5Mmj3r17P9LzAwAAAABJcjjM+fBkpk94fXx8VKVKFf3000+SpJ07dypXrlwqXLiwwsLCnInw5s2bFRISonLlyumnn35S8eLFZbPZ1LBhQ12/fl2///57un0vXLhQDRo00DPPPCM/Pz/16tVLHTp0kN1uf6TnCAAAAABwP9MnvFLa+3g3b96sSpUqSZIqV67sbGvesmWLqlWrptTUVE2cOFE1atRwJsDSjcrw38XGxip//vzO5zly5FC9evXk5eURlwUAAAAAcAcekdlVq1ZNp0+fVkxMjLZu3arKlStLkipVqqStW7fq6tWr+vXXX1WtWjVNnDhR3333nT777DP9+uuv2r179233a7PZmNEZAAAAgCk4ZDPlw5N5RMKbO3duPf3009q4caP279+vihUrSpJKly6ta9euadGiRcqSJYtCQ0MVHR2t2rVrq2TJkvLy8tK+fftuu98CBQroyJEjzufnz5/XtGnTlJyc/NDPCQAAAADwcHlEwivdqPLOnj1bxYoVU1BQkKQb9/eWL19eM2fOVJUqVeTl5aV8+fLpwIEDunbtmg4dOqSpU6cqa9asOnPmTLp9tmjRQitWrNCvv/6qpKQkTZw4UatWrZKvr++jPj0AAAAAgJt5VMIbGxvrvH/3psqVK+v48eOqVq2aJKlLly5KTU1VpUqV1K9fP/Xs2VPNmjXT0KFDtW7dujTb1q5dW7169dIbb7yhSpUq6ejRoxo7duwjOycAAAAAuMnuMOfDk9kc3MT6QL79OdXoEFx24i+Peb8jjeyBnnsfgY+3Z/64rV3/l9EhuKxBVA6jQ3DJ3j88d7b48iU983Ve3neH0SG4LMvuH4wOwSXrX5lpdAgus23ba3QILsnkm2J0CC5b+qNn/s9lT/XM34mSlJrqmX+LJvwru9EhuGzBNnNe85YVPTNvkDyowgsAAAAAwP3wMToAAAAAAIBE7637UeEFAAAAAFgSCS8AAAAAwJJoaQYAAAAAE6Cl2f2o8AIAAAAALImEFwAAAABgSbQ0AwAAAIAJ2B02o0OwHCq8AAAAAABLIuEFAAAAAFgSLc0AAAAAYALM0ux+VHgBAAAAAJZEwgsAAAAAsCRamgEAAADABGhpdj8qvAAAAAAASyLhBQAAAABYEi3NAAAAAGACdlqa3Y4KLwAAAADAkkh4AQAAAACWREvzAzp93tvoEFzm72d0BK6x2Ty31+PkWaMjcE1wyRxGh+CyhGue+b5e2RJ2o0Nw2bVkz/y9OO90ZaNDcFmOIpWMDsEl2bb1MToElzkqljY6BJfsWXTA6BBcli+vZ/79v57kmXFLUkqK5/4t8lQOh83oECzHM/8TBAAAAADgLkh4AQAAAACWREszAAAAAJiAw3M74E2LCi8AAAAAwJJIeAEAAAAAlkRLMwAAAACYgJ2WZrejwgsAAAAAsCQSXgAAAACAJdHSDAAAAAAmwCzN7keFFwAAAABgSSS8AAAAAABLoqUZAAAAAEyAlmb3o8ILAAAAALAkEl4AAAAAgCXR0gwAAAAAJmCnpdntqPACAAAAACzJNAlvcHCwNm7c+FD2XatWLX399dcZrmvfvr3GjBnzUI4LAAAAADCOaRLeRyU2NlarVq0yOgwAAAAASMPhMOfDk/3jEt41a9Zo9erVRocBAAAAAJZ04sQJvf7666pYsaJq1qyp0aNHy263Zzh21qxZioqKUtmyZdWmTRvt3bvXrbGYKuE9e/asOnTooNDQUNWvX1+///67c92WLVvUqlUrhYeHq1q1apo4caJzncPh0JgxY1SjRg2Fh4erWbNm2r59e7r9f/nllxozZoxWrVqlkJAQpaamSpJSU1P173//W2XLllXlypW1cuXKh3+yAAAAAGBBPXv2VK5cubR27VpNnz5da9eu1cyZM9ONW79+vT799FONGjVKmzdvVs2aNdW1a1ddvXrVbbGYKuGdN2+eBg8erM2bNytnzpz6z3/+I0k6ffq0unfvrjZt2mjHjh2aOnWq5s6dq2XLlkmSlixZosWLF2vevHnasWOHateurTfffNOZ0N706quvqkmTJqpbt66io6Pl7e0tSVq+fLnq1KmjrVu36oUXXtDgwYOVkpLyaE8eAAAAwD+a3W7Ox/2Ijo7WgQMH1Lt3b2XNmlWFCxdWx44dNW/evHRj582bp+bNm6tMmTIKCAhQ586dJUk//PCDOy6nJJMlvE2aNNFTTz2lwMBA1apVS0eOHJF0IyF9+umn1bRpU3l7eys4OFitW7fWkiVLJEmNGjXSd999p9y5c8vb21sNGjTQ+fPndfLkyXs6btmyZVWtWjX5+fmpbt26unjxos6fP//QzhMAAAAArGjfvn3Kly+fsmfP7lxWqlQpHTlyRAkJCenGlixZ0vncy8tLJUqUUHR0tNviMdXn8ObPn9/5tb+/v5KTkyVJx48fV3R0tEJCQpzrHQ6HnnrqKUnStWvXNHz4cG3cuFEXL150jklKSnLpuPezLQAAAADghvj4eGXLli3NspvJ74ULFxQYGJhm7K2J8c2xFy5ccFs8pkp4bTZbhssDAgJUo0YNTZ48OcP1H3zwgQ4ePKjZs2erUKFCio2NVZ06dR74uAAAAADwqHj6jMg3Oe7jRO5nrCtM1dJ8OwULFtTvv/+e5mKcPXvWWYXds2ePGjdurMKFC8tms2nfvn1GhQoAAAAA/1hBQUGKj49Psyw+Pl42m01BQUFplj/++OMZjv37uAfhEQlvgwYNFB8fr0mTJikxMVGxsbHq1KmTc6av/PnzKzo6WklJSdq9e7dWrFghSfrzzz/T7cvf31+nTp3SpUuXmJgKAAAAANyodOnSOnXqVJo5kaKjo1WsWDFlyZIl3dhbi5Wpqan67bffVKZMGbfF4xEJ7+OPP65JkyZp3bp1Kl++vNq1a6eaNWuqU6dOkqR33nlHMTExqlChgj7++GMNHDhQderUUffu3dNVexs1aqQjR46oZs2aGSbEAAAAAGAEh8Ocj/tRsmRJhYSEaOzYsUpISFBMTIymT5+uNm3aSJLq1q2rHTt2SJLatGmjxYsXa/fu3bp27Zo+++wz+fn56dlnn3XbNbU5HnbTtMV9tsroCFznY6o7uO9dJn/PfcmeOWd0BK5JTfXca547p0e8r5dOUFbP7UBJSvHMa37qnGfGLUk5snvmz2i2AM99nTsqljY6BJccWnTA6BBclpzsma/z60meGbckpaTc5+fRmMSgdr5Gh+Ays+YW3ere3/jTp09r4MCB+vnnnxUYGKjWrVurR48estlsCg4O1pQpU1S9enVJ0pw5c/TFF1/o3LlzCgkJ0eDBg1W8eHG3xe6hKQ8AAAAAwIxy586tKVOmZLju4MGDaZ63bdtWbdu2fWixkPACAAAAgAnYPbchwLQ8t38LAAAAAIA7IOEFAAAAAFgSLc0AAAAAYALmnU/YZnQALqPCCwAAAACwJBJeAAAAAIAl0dIMAAAAACZg2o5mD0aFFwAAAABgSSS8AAAAAABLoqUZAAAAAEzAbjc6AuuhwgsAAAAAsCQSXgAAAACAJdHSDAAAAAAmwCzN7keFFwAAAABgSSS8AAAAAABLoqUZAAAAAEzATkuz21HhBQAAAABYEgkvAAAAAMCSaGl+QMXzJRodgst+PxFgdAguSfGxGR2CyzJ75iVX3Mkko0NwWUgRz3xfb/tvnvs6D3rcM2PPm9NudAguezLwmtEhuCQ51TN/PiVpz6IDRofgkmLNnzE6BJf9MP4Xo0NwiZ+ft9EhuCwgwHNj91TM0ux+nvuXBgAAAACAOyDhBQAAAABYEi3NAAAAAGACDtNO0+yZtytJVHgBAAAAABZFwgsAAAAAsCRamgEAAADABEzb0ezBqPACAAAAACyJhBcAAAAAYEm0NAMAAACACThoaXY7KrwAAAAAAEsi4QUAAAAAWBItzQAAAABgAnamaXY7KrwAAAAAAEsi4QUAAAAAWBItzQAAAABgAszS7H5UeAEAAAAAluTWhHfRokWKjIx05y4BAAAAAHAJLc0AAAAAYAK0NLsfLc0AAAAAAEtyKeGNjo5W27ZtFRERoSpVqmjQoEFKTk52rl+4cKGqV6+uChUqaODAgUpKSpIkHTlyRB07dlRERITKly+vHj166MKFC5Iku92u8ePH67nnnlOZMmXUokUL7dy507nPWrVqaf78+Xr99dcVHh6u5557Tps2bXKu37dvn1q1aqWwsDBFRUVp5cqVznUHDhxQhw4dFBERoUqVKmno0KHOeP/66y+98cYbqlixosqWLauOHTsqNjbWlcsCAAAAADARlxLeXr16qVKlStq2bZsWLFigH374QXPnzpUkXbp0Sb/88otWrlypOXPmaN26dZo1a5Yk6cMPP1TZsmW1detWrV27VikpKfrss88kSTNnztSKFSs0depUbd++XU2bNlW3bt109epV53G//PJL9ejRQ9u2bVOFChU0fPhwSdK1a9fUpUsXPf/88/r555/173//W3379lVMTIyuXbumzp07q0qVKtq8ebPmz5+vbdu26csvv5QkffLJJ8qePbs2btyoTZs2qWDBgho5cqTrVxQAAAAAXGB3OEz58GQuJbyLFy9W165d5e3trbx586p8+fLau3evJCkpKUlvvvmmAgMDVaxYMTVs2FA//vijpBvJcEBAgHx8fJQ9e3ZNmjRJ/fv3lyQtWLBAHTt2VOHCheXn56f27dsrW7Zs2rBhg/O4NWvWVGhoqPz8/BQVFaWjR4/Kbrdr06ZNSk5OVseOHeXn56fIyEiNGzdOAQEB2rBhgxwOh7p06SI/Pz8VKFBAr776qpYsWeKMydfXV35+fsqcObMGDx6sCRMmPMg1BQAAAACYgEuTVm3dulUTJ07U0aNHlZKSopSUFNWtW1eSlD17dj355JPOsQULFnQmvD169FCfPn20ePFiVa1aVQ0bNlRoaKgk6fjx4xo2bJizaivdaHM+deqU83n+/PmdXwcEBCg1NVXJyck6fvy4cufOLW9vb+f62rVrS5JWrFihc+fOKSQkxLnO4XDIz89PktS5c2d169ZN//vf/1S1alXVq1dPlStXduWyAAAAAABM5L4T3piYGL311lvq27evXnzxRQUEBKhPnz5KSUmRJNlstjTjb00un332WW3YsEE//vij1q1bp3bt2undd99Vu3btFBAQoKFDhyoqKuq2x/byyrgg7eXlJbvdnuE6f39/Pf3001q2bFmG60NCQrR+/Xr973//04YNG9SjRw+9+OKL6tu3712vBQAAAAC4iyPjlAYP4L5bmvfv3y8/Pz+9/PLLCggIkMPh0P79+53rL168qPPnzzufHz9+XLly5ZIkXbhwQVmyZFH9+vU1duxYffDBB5o3b54kqUCBAjp48GCaY8XFxd1TTAUKFNCJEyeck2NJN9qu9+/fr4IFCyo2NlZXrlxxrrtw4YISEhIkSfHx8fL19VXt2rX14Ycf6rPPPnPejwwAAAAA8Fz3nfDmy5dPiYmJ2r9/vy5evKjRo0fLz89Pf/75p7OaO2HCBCUmJurw4cNauXKl6tSpo8TEREVFRWnJkiVKSUlRYmKi9u3bp4IFC0qSWrdurdmzZ2v37t1KTU3VypUr1bBhQ508efKuMVWvXl2ZM2fW5MmTdf36df38888aNGiQvL29VbVqVQUFBWnkyJFKSEjQ2bNn9dZbb2nMmDHO406ZMkXXr19XcnKyfv31VxUqVOh+LwsAAAAAwGTuu6U5PDxcL730ktq1a6dMmTKpW7du6t+/v7p166axY8fqiSeeUIkSJfTcc88pOTlZDRo0UIsWLeTj46NPPvlEo0aN0qBBgxQQEKCIiAj9+9//liS1bNlSp06dUo8ePZSQkKAiRYpowoQJyps3711j8vPz0/Tp09WvXz9NnTpVefLk0fDhw1W8eHFJ0qRJkzR06FBFRkYqMDBQtWvXdrYsjxs3Th988IE+++wz+fj4KCQkxJkMAwAAAMCj4vDwGZHNyObgqj6QddGJRofgst9PBBgdgksyeWbYkqRrHvpyiTt53egQXFY13KXJ6A23/Tfb3QeZVNDj3ncfZEJ5c3run8MnA68ZHYJLklM98+dTkvYc9cw/RsWaP2N0CC77YfwvRofgEj8/z/ydKEkBAZ4Z+79fcmleXlP44Ktko0PI0KB2vkaH4DLP/UsDAAAAAMAdeO7bHwAAAABgIbf54Bk8ACq8AAAAAABLIuEFAAAAAFgSLc0AAAAAYALMJ+x+VHgBAAAAAJZEwgsAAAAAsCRamgEAAADABOx0NLsdFV4AAAAAgCWR8AIAAAAALImWZgAAAAAwAQc9zW5HhRcAAAAAYEkkvAAAAAAAS6KlGQAAAABMwEFHs9tR4QUAAAAAWBIJLwAAAADAkmhpBgAAAAATsDNLs9tR4QUAAAAAWBIJLwAAAADAkmhpfkCL1yUZHYLLujU8b3QILrlmDzA6BJd9tcbP6BBc8lrdS0aH4LIu78QYHYJLuvWpanQILvvjaIrRIbjk0mXPfQ94zVHP/FuUKYuv0SG4LF9ez2w7/GH8L0aH4LKab4YbHYJLnmqY3+gQXBaQPZPRIbjmpeVGR+AyB9M0u53n/nUHAAAAAOAOSHgBAAAAAJZESzMAAAAAmIDDbnQE1kOFFwAAAABgSSS8AAAAAABLoqUZAAAAAEzAzizNbkeFFwAAAABgSSS8AAAAAABLoqUZAAAAAEzAQUuz21HhBQAAAABYEgkvAAAAAMCSaGkGAAAAABOw22lpdjcqvAAAAAAASyLhBQAAAABYEi3NAAAAAGACTNLsflR4AQAAAACWRMILAAAAALAkWpoBAAAAwAQczNLsdpau8B49elT9+vVTtWrVFBoaqqpVq6pnz5767bff0oxbvHixwsPDNWbMGIMiBQAAAAC4m2UT3v3796tFixbKmTOnFi1apF9//VVz585Vzpw51bp1a+3Zs0eS9MEHH+irr75S3rx5DY4YAAAAAOBOlm1pHjJkiGrUqKHevXs7l+XPn1+DBg1SoUKF5ONz49Tz5Mmj9957T6+++qpRoQIAAACA7EzT7HaWTHjPnTunXbt2ac6cORmu79ixo/Pr119//RFFBQAAAAB4lCzZ0hwbGytJKly4sLGBAAAAAAAMY8kKr81mkySlpKQ4l23fvl2dOnWSJDkcDuXJk0fff/+9IfEBAAAAwN8xS7P7WbLCW7hwYdlsNh0+fNi5rHz58oqOjlZ0dLSGDBmi1NRUAyMEAAAAADxslkx4s2fPrsjISE2bNi3D9Xa7/RFHBAAAAAB41CyZ8ErS+++/rz179qhXr16Ki4uTJMXHx2v+/Pn6z3/+o9DQUIMjBAAAAID/57A7TPnwZJa8h1eSihQpooULF2rixIlq27at4uPjlTlzZpUqVUr9+/dX/fr1deLECdWtW1eSlJycrJ07d2rmzJnKmzevVq9ebfAZAAAAAAAehGUTXunG5+6OGDHituvz5cun6OjoRxgRAAAAAOBRsXTCCwAAAACewsO7h03JsvfwAgAAAAD+2Uh4AQAAAACWRMILAAAAACZg9GzMj2KW5vj4eL399tuqUqWKqlatqvfff1+JiYm3Hb9mzRo1btxY4eHhioqK0jfffHNfxyPhBQAAAAA8EgMHDtS1a9e0fPlyLVy4UDExMRozZkyGY/fs2aPevXvrzTff1Pbt29W/f38NGTJEO3bsuOfjkfACAAAAAB66v/76S2vXrlWvXr0UFBSkXLlyqXv37lq4cKGSk5PTjY+Pj1eXLl303HPPycfHRzVq1FDx4sXvK+FllmYAAAAAMAGHw9rTNO/fv1/e3t4KDg52LitVqpSuXr2qw4cPp1kuSdWrV1f16tWdz1NSUnT27FnlypXrno9JhRcAAAAA8NDFx8crMDBQNpvNuSx79uySpAsXLtx1+zFjxihz5syqX7/+PR+TCi8AAAAAwC2WLFmid999N8N1vXr1cqmK7XA4NGbMGC1fvlyzZs2Sv7//PW9LwgsAAAAAJmB384zIRmjSpImaNGmS4bqffvpJCQkJSk1Nlbe3t6QbVV9JypEjR4bb2O12vffee9qzZ4++/vprFShQ4L7ioaUZAAAAAPDQlShRQg6HQwcOHHAui46OVrZs2fTUU09luM3w4cP1xx9/uJTsSiS8AAAAAIBHICgoSFFRURo3bpzOnz+v06dPa+LEiWrZsqV8fG40H3fo0EErV66UJO3cuVNLly7VF198occee8ylY9LSDAAAAAAmYPVZmiVpyJAhGjRokGrXri1fX181bNhQvXr1cq6PjY3VxYsXJUkLFy7U5cuXVbNmzTT7KF++vKZNm3ZPxyPhBQAAAAA8ElmzZtV//vOf265fv3698+vhw4dr+PDhD3Q8WpoBAAAAAJZEhRcAAAAATMBhgVmazYYKLwAAAADAkkh4AQAAAACWREvzA3r88QCjQ3gACUYH4BKbaPV41FIc/Kp41DL52Y0OwWWpqZ75M+rjwS9zm5fN6BBcYvfQ14okXU/yzNj9/LyNDsFlTzXMb3QILjmyPM7oEFyWM+Ixo0NwSRGjA3gAtDS7HxVeAAAAAIAlkfACAAAAACzJgxu4AAAAAMA67A5amt2NCi8AAAAAwJJIeAEAAAAAlkRLMwAAAACYALM0ux8VXgAAAACAJZHwAgAAAAAsiZZmAAAAADABB7M0ux0VXgAAAACAJZHwAgAAAAAsiZZmAAAAADABO7M0ux0VXgAAAACAJZHwAgAAAAAsiZZmAAAAADABBy3NbkeFFwAAAABgSSS8AAAAAABLoqUZAAAAAEzA4aCl2d0snfAePXpUkydP1k8//aSLFy8qW7ZsCg8PV7du3VSyZElJ0oEDB/TRRx9p7969ypw5s6KiotSnTx/5+fkZHD0AAAAA4EFYtqV5//79atGihXLmzKlFixbp119/1dy5c5UzZ061bt1ae/bs0ZUrV9S5c2eVKVNGmzdv1vTp07Vu3TpNnTrV6PABAAAAAA/IshXeIUOGqEaNGurdu7dzWf78+TVo0CAVKlRIPj4+OnfunKpVq6aePXvKx8dHRYsWVVRUlHbs2GFg5AAAAAD+iRx2u9EhWI4lE95z585p165dmjNnTobrO3bs6Px6xIgRadadOnVKuXLlepjhAQAAAAAeAUsmvLGxsZKkwoUL39d269at0w8//KAFCxY8hKgAAAAAAI+SJRNem80mSUpJSXEu2759uzp16iTpxuxnefLk0ffff+9cv2bNGvXt21ejRo3S008//WgDBgAAAPCPZ7czS7O7WXLSqsKFC8tms+nw4cPOZeXLl1d0dLSio6M1ZMgQpaamOtfNmzdP77//vj799FNFRUUZETIAAAAAwM0smfBmz55dkZGRmjZtWobr7bfcDL5q1Sp9/PHHmjVrlqpWrfqoQgQAAAAAPGSWTHgl6f3339eePXvUq1cvxcXFSZLi4+M1f/58/ec//1FoaKguX76swYMHa/To0SpRooTBEQMAAAD4J3M4HKZ8eDJL3sMrSUWKFNHChQs1ceJEtW3bVvHx8cqcObNKlSql/v37q379+lq6dKkuXLig7t27p9s+OjragKgBAAAAAO5i2YRXuvG5u3//2KFbNW3aVE2bNn10AQEAAAAAHhlLJ7wAAAAA4CkczNLsdpa9hxcAAAAA8M9GwgsAAAAAsCRamgEAAADABGhpdj8qvAAAAAAASyLhBQAAAABYEi3NAAAAAGACdofd6BAshwovAAAAAMCSSHgBAAAAAJZEwgsAAAAAsCTu4QUAAAAAE+BjidyPCi8AAAAAwJL+r717j8v5/v8H/rhKB6ds2UQnw9AwStGig8NGKGX4CGvLMdnXqY9tzLGW82E2lraP05hjJNYiFT4NISzVKGfSEUOSTtd1/f7o5/q4XFcHZr3f78vjfru53ep9XbvtsXbpup7v1/P1fLHgJSIiIiIiIp3ElmYiIiIiIiIRYEvzq8cVXiIiIiIiItJJLHiJiIiIiIhIJ7GlmYiIiIiISASUSrY0v2pc4SUiIiIiIiKdxIKXiIiIiIiIdBJbml9j5Upp/u9XKKV7n8bISJo/cz2ZQugIL02pkGb2knLpvs7Ly8uFjvBSDAyl20ZWXiYXOsJL0deXCR3hpZWXS/N3i7GxvtARXppxo7pCR3gpbzm8IXSEl3b3zAOhI7x2FBL93CJm0v1ERURERERERFQFFrxERERERESkk6TZX0lERERERKRjlArpbq8RK67wEhERERERkU5iwUtEREREREQ6iS3NREREREREIqBUckrzq8YVXiIiIiIiItJJLHiJiIiIiIhIJ7GlmYiIiIiISAQ4pfnV4wovERERERER6SQWvERERERERKST2NJMREREREQkAmxpfvW4wktEREREREQ6iQUvERERERER6SS2NBMREREREYmAQqkQOoLO4QovERERERER6SQWvERERERERKSTdLql+caNGwgLC8Px48fx8OFDmJiYwM7ODgEBAWjXrh0A4OTJk1i5ciUuX76MBg0aoEePHvjqq6/QoEEDgdMTEREREdHrhFOaXz2dXeG9ePEiBg8ejLfeegsRERE4f/48duzYgbfeegs+Pj5ISUlBfn4+/P39MWzYMCQlJWH79u04e/Ysvv/+e6HjExERERER0d+ksyu8wcHBcHNzw/Tp01XXLC0tMW/ePDRv3hx16tSBXC5HcHAwvLy8VI+7uLjg0qVLQsUmIiIiIiKiV0QnC9579+7h3Llz2LZtm9bH/fz8VF8/LXaVSiX+/PNPxMbGIiAgoDZiEhERERERqSgVnNL8qulkwZuZmQkAeOedd2r0/KSkJPj5+UEmk2HChAkYOnToP5iOiIiIiIiIaoNOFrwymQwAUF5errqWlJSE0aNHA6hYzW3WrBliY2MBAF26dEFqaiouXbqEL774AqWlpQgMDKz94ERERERERPTK6OTQqnfeeQcymQzXrl1TXXta1KampiI4OBhyuVztn9HT04ONjQ38/f2xZcsWKJWckEZERERERLVHqVCK8o+U6WTB26hRI3Tv3h0bNmzQ+rji//fGR0ZGwtfXV+0xPT091KlTR7VKTERERERERNKkkwUvAMyaNQspKSmYNm0abt++DQB48OABwsPDsXLlSnTs2BH29vZISUnB5s2bUVpaiqysLKxbtw49e/YUOD0RERERERH9XTq5hxcAWrZsiT179uCHH37AiBEj8ODBA9SrVw/t27fH119/jf79+0NPTw/r1q3DokWLsGzZMjRq1Ai9evXCF198IXR8IiIiIiJ6zSiVnNL8qulswQtUnKu7aNGiKp/TpUsXRERE1FIiIiIiIiIiqi0629JMRERERERErzedXuElIiIiIiKSCoXEJyKLEVd4iYiIiIiISCex4CUiIiIiIiKdxJZmIiIiIiIiEVAqOKX5VeMKLxEREREREekkFrxERERERESkk9jSTEREREREJAJKTml+5bjCS0RERERERDqJBS8RERERERHpJLY0ExERERERiYBSySnNrxpXeImIiIiIiEgnseAlIiIiIiIincSWZiIiIiIiIhHglOZXjyu8REREREREpJNY8BIREREREZFOYkszERERERGRCCgVnNL8qnGFl4iIiIiIiHQSC14iIiIiIiLSSTKlUslRYERERERERKRzuMJLREREREREOokFLxEREREREekkFrxERERERESkk1jwEhERERERkU5iwUtEREREREQ6iQUvERERERER6SQWvERERERERKSTWPASERERERGRTmLBS0RERERERDqJBS8RERERERHpJBa8REREr9isWbO0Xi8sLMTnn39ey2leX3K5XOgIREQkMBa8IpObm4t169YhJCREdS0lJUXARCRGcrkcP/30E/r3748uXboAAB4/fozg4GCUlJQInK5qUs6enp6u+jorKwubNm3C4cOHBUxUOWdn5xr/EbPffvsN48aNg7e3NwCgtLQU69evh1KpFDZYJTIzM/H7779j//79OH78OI4dO6b2Z9++fTh27JjQMat17do15OTkqL5PT0/HlStXBExUvaysLIwYMQIxMTGqa5s3b4aPjw+ysrIETFYzCoUCd+/eRXZ2tsYfscrMzMTkyZNV3y9duhT29vb4+OOPcfXqVQGT/T39+vUTOoKG8vJyhIWFYcyYMfj666+1/nw7deokQLLqFRUVYfHixRgzZgz27NkDAPj2229hb28PR0dHzJw5E4WFhQKnJF1WR+gA9D/x8fGYNm0aOnfujLNnz2L27NnIycnBqFGjEBwcjAEDBggdsVK+vr6QyWSVPr558+ZaTPNipJh98eLFOH36NPz9/TFnzhwAQFlZGa5evYpFixZh/vz5wgasglSzb9y4ET/++CNOnjyJBw8e4F//+hdatWqFvLw8XLlyBePHjxc6opp///vfQkf420JDQ7Fz504MGzYMYWFhAICCggJERkbi0aNHmDp1qrABtUhPT8f333+PsrIyjBkzRuNxIyMj+Pj4CJCs5qKjozFz5kysWrUKzZo1A1Dx3xUUFISFCxeKshgAgHnz5qFVq1aqG2kA4OXlhdu3b2P+/Pn4z3/+I2C6qkVHRyMoKAgFBQVq15VKJWQyGS5evChQsqrNmzcPVlZWAICTJ08iPDwcYWFhSE5OxsKFC7F+/XqBE74cMd4gWbp0KeLj49GnTx/k5uZiyJAhWLZsGT788EPVc8R6I3Dx4sU4e/YsXFxc8MMPPyA3NxeHDx9GcHAwZDIZ1q9fj+XLl4v2/Z+kT6YU69+O15CnpyemTJmCDz/8EB07dlSt7J48eRIhISGIiooSOGHlVqxYofa9XC5HZmYmkpOT8cknn8Df31+gZNWTYvZu3bohPDwcFhYW6NSpE86fPw8AuHPnDgYNGiTqFSSpZu/VqxdWr16N9u3bY+PGjTh48CB27tyJrKws+Pn5ITY2VuiINXL//n28+eabQseoETc3N6xbtw6tW7dWe61kZmbi008/xZEjRwROWDkvLy/s27dP6Bgvxd3dHXPnzkW3bt3Urp8+fRrz5s3DgQMHBEpWNQcHByQmJsLAwEDtemlpKbp164YzZ84IlKx63bt3x5AhQ+Du7g4jIyONx1u2bClAquo5ODjg2LFjMDY2xrx586BUKhEcHIyysjI4Ozvj1KlTQkfUsHLlymqfs2HDBqSlpdVCmprr0aMHNm7ciBYtWgCoWCT58ssvsWbNGjg5OQGA2u9JMXFzc8P27dthbm6OtLQ0DB8+HLt370bbtm0BVNxgGD58OBISEgROSrqKK7wikpmZiV69egGA2opjly5dcPv2baFi1Uhlq0nHjh3D/v37aznNi5Fi9rKyMjRt2lTjet26dfH48WMBEtWcVLPfv38f7du3B1Dx2nB3dwcAWFhY4O7du0JGq9bjx4+xZMkS7N+/H+Xl5UhLS8ODBw/w1VdfYdGiRTA1NRU6olaPHj1C69atNa43adIEf/31lwCJak6qxS4A5OXlqa2SPmVra6vW5iw2JiYmuH79Otq0aaN2PT09HXXr1hUoVc0UFxdj0qRJqFNHWh/L9PX1oa+vD6Di9+Ls2bMBVKw0lpWVCRmtUr/88gssLCzwxhtvVPochUJRe4Fq6PHjx7C0tFR937t3byxatAhTp07F5s2bVcWjGD169Ej1vt+hQwcolUq1vG+//TYePnwoVDx6DUjrN6uOMzc3R0ZGBt577z2168eOHUPjxo0FSvX3dOvWTW1/j5SIOXv79u2xYcMGjBs3TnXtyZMnWL58OTp06CBgsupJNXuTJk1w5coVGBsb4/Tp06rWq+vXr6Nhw4bChqtGcHAw8vPzsW7dOowePRoAYGBggAYNGiAkJKRGKx5CaNOmDfbv34+BAweqXd+wYQNatWolUKqasbGxqXKrhFhbVAGgbdu22Lp1Kz777DPVf0N5eTl++uknvPvuuwKnq9wnn3yCUaNGYcCAAbC0tIRCocD169cRHR0tyvb3Z3l4eOD06dMaq+pi16VLFwQFBcHAwAClpaWqmQCbNm2CjY2NwOm0mzt3LrZt24YNGzZodAM8Jca9sB06dEBoaCgmTZoEPb2KETx9+vTB/fv3MWrUKCxbtkzghJVr3bo19u/fr5rFsGnTJrXHd+3aJfrf6SRtLHhFZMSIERgzZgyGDBkCuVyOTZs2ISMjA9HR0fjyyy+Fjlel69eva1wrLi7GoUOHYGJiIkCimpNi9hkzZmDs2LH4+eefUVpaioEDByIzMxOmpqYIDQ0VOl6VpJrd398fQ4cOhVKpxKBBg2BlZYVHjx4hICAAgwcPFjpelY4ePYoDBw7A1NRUVcDUr18f8+bNQ9++fQVOV7kpU6bg888/x7Zt21BWVoaAgABcunQJDx8+FPVrBYDGflGFQoGbN28iKioKY8eOFShVzcyZMwcTJkxAWFgYmjVrBoVCgaysLNStW1fjg6qYjB49GtbW1oiIiEBiYiJkMhmsrKywZMkSVfeUmDx7o6levXqYOXMmOnfuDEtLS42bJYGBgbUdr0aCgoLw3Xff4f79+1i7di0MDAzw8OFD7N27F6tWrRI6nlbe3t5ISUnBzz//XOnfRTHu9vvqq68wduxY5OfnY8GCBarrw4YNQ6NGjTB9+nSUlpYKmLBy06ZNw4QJE6Cvrw9PT084ODioHvP19UVaWpqo99iT9HEPr8gcOnQIe/bswa1bt2BsbAwrKyv4+PiI/q7v09WM519ODRs2xPz580U9cEuq2YuLi3HkyBFkZmbC2NgY1tbWcHZ2lkRLnFSz5+XlobCwUHUnWqlUIjo6WrSvkac++OADJCQkwNDQUG2P1/3799G7d2+cO3dO4ISVy83NRVRUlNprZcCAAVW2I4rZzZs3MWPGDGzfvl3oKFUqLi7G77//jszMTOjp6cHS0hKurq4wNDQUOprO8PX1rdHzZDKZKIcn6rLs7GyYm5sLHUNDUVER7t27pxoU9qzCwkLEx8fDy8tLgGTVu3PnDuRyucaWpsjISDg4OKi1axO9aix46ZXQNtHQyMgIpqamqtYbsZJydqpdTwv13NxcjBo1CkBFQaZtT7KYBAQEwMLCAtOnT4ejoyPOnz+PrKwsLFiwAAqFQjUBmf55JSUl+OCDD/DHH38IHUUnvEg7vlhXSYH/TWN+nlwux507d0T7O0Yul2P9+vXYt28f8vPzkZSUhMePH2PFihX46quvtA7gEoPU1FQYGBio2q779u2L8vJyABV71Z8fZikWUs0NSDs7SZ+4l1NeMzNnzqz0MT09PZiZmcHV1RW2tra1F6oKz54NqO2NurS0FLm5uQAgujulUs4OVOzrXrp0KW7evKm1hUnM+wOlmv3cuXMICAiAiYmJ6riwrKwseHh4IDQ0VDUlU4zmzJmDiRMnwsHBAeXl5bC3t0dRURHs7OxE/SHjwoULWL16NW7evKn1jOb4+HgBUtXMzp07Na49efIE//3vf2FtbS1Aoqq9yHnMYpqkXtMbB1XtpxYDW1tbrdN1i4qK4OnpiaSkJAFSVe/pMXPjx4+XzDFzFy9ehK+vLwIDA1XFV3Z2NoKDgyGXy/Htt98iOjoa/fv3FzipOqnmBqSdnXQDV3hFZPbs2YiNjUXdunXRrl076Onp4cKFCygpKUHXrl1x9+5d/PHHH5g/fz6GDBkidNxqh7I8S2xFjJSzA0DPnj3h4uICV1dXrXfQXVxcBEhVM1LNPnToUHh7e2PkyJFqx4ZFR0dj/fr12LNnj8AJq5eamorMzEwYGRnB2tpa6wRkMenXrx8sLS3h7Oys9bUi5vNste0ZNTIyQvPmzTF16lTRDfTZu3dvjZ87aNCgfzDJP+PIkSPo2bOn0DE0xMTEICYmBgcPHtR6vnF2djauX7+OkydPCpCuelI8Zm7y5Ml46623MHfuXNW1Z7OHh4fj0KFDottTKtXcgLSzk27gCq+IvPHGG/D19cXEiRNVrbQKhUI1CGL8+PE4duwYQkJCRFHwRkdHq75OSUnBnj174Ovri3feeQcKhQJXrlzBtm3b4OfnJ1zISkg5O1CxV2fu3Lmi3/OqjVSzX758GcOGDQOgvlrk7u6OWbNmCRWrRp4OIHr//ffx/vvvCx2nxvLy8rBv3z5J7hs9fPiw0BFeSE2L2MDAQFEXvPfv38fly5fVukfy8vIQEhIiyjbydu3a4fbt2zh48KDW13nbtm0rPTpPDKR4zFxycjJ27Nihdu3ZtZ8+ffrg22+/re1Y1ZJqbkDa2Uk3SOsTp47btWsXjh07prZvVE9PD+PGjUPPnj0xfvx4dO/eHXl5eQKm/J+WLVuqvp4yZQrWr1+PJk2aqK7Z2NjAzs4O/v7+6NOnjxARKyXl7EDFlMmoqCjViH8pkWr2t99+Gzk5ORrDQlJTU9GgQQOBUtVMdnY20tLSRH3skza9evXC2bNnRd0uXpXLly8jJiZGNSegefPmGDBggNaBM2Iil8uxY8cOpKWlqRWO+fn5uHTpkoDJqhYbG4vp06ejpKREbRChiYkJhg4dKnA67aysrDBmzBjIZDLVkWFSIsVj5goKCjS2Km3YsEH1daNGjVBUVFTbsaol1dyAtLOTbmDBKyIGBgZISEjAhx9+qHY9MTFR9aHj6NGjaNasmRDxqpSVlYV69eppXG/UqJHWoVBiIsXsI0aMwOjRoxEaGgozMzON9mwxT/SUanZPT0+MGzcOo0aNgkKhQFxcHNLT07F161aMGDFC6HhVcnV1xeTJk9GxY0eYm5trrK6LdZjP9OnT8cknn8DKykrra2XRokUCJave0+Pk3nvvPdWe3UOHDiE0NBQbNmxQO5ZDbL755hscOXIEDg4OOHjwIAYMGICLFy/C0NAQa9euFTpepVatWoWgoCD0798fDg4OSE5ORlpaGtatW6fqzhCTZ/d5169fX+u+76fEmB+Q5jFzJiYmuHfvHho3bqy69uzfx6ysLDRq1EiIaFWSam5A2tlJN7DgFZGpU6di0qRJsLGxgYWFBerUqYPs7GykpqZi2rRpKC0txaRJk7BkyRKho2ro3LkzJk6ciDFjxsDCwgLl5eXIzc3F5s2bYWdnJ3S8Kkkx++TJk9GoUSN07dpVtFMwKyPV7JMmTULDhg2xZcsWyGQyfP3117CyskJgYKAothhU5fz587CwsMC9e/dw7949tcfEPMxn2rRpKCkpQb169UR7vmRl1qxZg6VLl2oMYYmIiMDSpUuxa9cugZJVLy4uDrt370bTpk0RGxuLpUuXQqlUYvny5cjIyEDnzp2FjqhVdna2qnNEJpNBT08PHTt2xOTJkzFz5kzR/cx//PHHGj1PJpOJtuC1sbFBXFwcjh49qjpOUezHzHXv3h2bN2/GtGnTtD6+cuXKFxriVlukmhuQdnbSDRxaJTIXLlxAQkIC7ty5A4VCgcaNG8PR0RHbt2/HypUrcfv2bVGeVfbXX39hwYIFiI+PR3FxMQCgTp06cHJywoIFC9TahcVGitnt7Oxw/PhxrSvTYifV7Hfu3MHbb78tdIzXiq2tLQ4fPgxTU1Oho7wwW1tbnD17Fvr6+mrXy8vL8cEHH+DMmTMCJately5dVFOB7ezscOrUKRgaGuLhw4fw9PREQkKCwAm1++ijjxAWFoZWrVqhR48eCAsLg42NDYqLi+Hk5CTKPbw1ceHCBbRr107oGJW6du0a6tatq+o+S09PR506dfDuu+8KnEy7mzdvYvDgwejRowc++eQTWFtbQy6X4+rVq9i4caNqrofYTmiQam5A2tlJN4jz9ttrSi6X448//lA7rqWgoACnTp1S7ZsSY7ELAKampqrjTR48eIDS0lKYmpqK9g7vs6SY3dnZGdeuXRPtHqmqSDV7nz59cPbsWcmezXzhwgXcuHFD60qpWPdTd+zYEYWFhZIseM3NzXH+/HmN1dA///xTra1PjNq0aYM1a9bA398fLVq0QHh4OEaOHImcnBxR77MbOXIkPv74Yxw/fhx9+/bFhAkT0Lt3b6Snp6Nt27ZCx6uWUqlEdna2xsCtiRMn4ty5cwImq1x0dDRmzpyJVatWqRW8QUFBWLhwodbJ00Jr3rw5tmzZgm+++QY+Pj5qXS7dunXDtm3bRFl4STU3IO3spBu4wisi8+fPr3Tf1KxZs0TbRvZUbm4uoqKikJeXp5pam5KSgo4dOwqcrHpSy7527VqEh4fDzs4OzZo10yjCxLonE5Bu9iVLlsDY2Bhjx45F/fr1hY7zQubPn48dO3agYcOGWtvIxXh0CADs2LED27ZtQ8+ePdG0aVON14pY2zyBiuzLly+Hp6cnWrVqBaBiJezXX3+Fv78/xo4dK3DCyqWmpiIwMBD79u3DiRMnMHXqVBgaGqKkpAQjR47E119/LXRENc7OznBxcYGLiwuaNGmiOm96zZo1SE1NhYWFBSZMmCDqD9RnzpzB5MmTcf/+fQAVxe/TouDDDz/E6tWrhYxXKXd3d8ydOxfdunVTu3769GnMmzcPBw4cEChZzfz111/IzMyETCbDO++8AxMTE6Ej1YhUcwPSzk7SxYJXRJydnVX7pp6e8/l035SlpSWGDx8udMRKxcfHY9q0aejcuTPOnj2L1NRU5OTkwMPDA8HBwRgwYIDQESslxey+vr6VPiaTyUQ7+AmQbnZPT0/k5+ejsLAQJiYmGq2qYi0aAcDe3h5hYWHo0qWL0FFeiLazbJ+SyWSIj4+vxTQv7vDhw9izZw9u376N0tJSWFtbw8vLS2Nfr9golUqkpqYiKysL+vr6aNGiBS5dugQLCwvY2toKHU/D5s2bkZiYiKSkJDx58gTvv/8+nJ2d4erqKtqbls/7+OOP0bt3b/Tv3x8DBw5EdHQ00tLSEB0djTlz5ohyaw1Q0fJ++vRpGBgYqF0vLS1F165dkZycLEwwIqJnsOAVEanumwIqioEpU6bgww8/VBXrAHDy5EmEhIQgKipK4ISVk3J2qj179+6t8nExn03at29fREZGom7dukJHIZE7deoUZs2ahaysLDRs2BDl5eV48uQJ2rRpgwULFoh6K4JcLsf58+eRmJiIxMREJCcno0GDBujevTtcXFxE27oPVLznnzt3DjKZTO19KDk5Gd999x02btwocELtfHx84O7ujs8++0y1Il1eXo6wsDAcPXoUu3fvFjghERELXlEZOXIknJyc4O/vj2HDhmHw4MEYOXIk0tPT8cknn4h6yImtrS3OnTsHPT09dOrUCefPnwdQ8QHE3t5e1Hd5pZI9MTFRdR5pVauJMpkM3bt3r61YNSLl7LogISEBUVFR8PHxQZMmTTRag8XU6nnz5k00b94cAHD9+vUqn9uiRYvaiPTStm/fjujoaGRlZUEmk8Ha2hqDBg3CwIEDhY6m1dWrVzF48GD4+vrCz89Ptdf45s2bWL16NQ4fPozw8HBVi7bYPXnyBBEREfj555+RmZmJixcvCh2pUj169MCuXbvQpEkTODs7Y/v27bCyskJZWRm6du0q2oFbf/75JyZMmICysjI0a9YMCoUCWVlZqFu3LjZt2iSZ1woR6TbxTuV5Dc2YMQOBgYEYPXo0Jk6ciKlTp2LFihWqfVNiZm5ujoyMDLz33ntq148dOyb6AS1Sye7v76+661/V/j+ZTCa6D3ZSzv7UzJkzq3xczGfCZmVlIS4uDr/++qva9af7BMX0M/f09FS9Vvr16weZTAZt92XFlvt5q1atwu7du+Hl5QVPT08AFQXlggULUFRUBB8fH4ETalq3bh2GDx+Of//732rXmzdvjuXLl2PRokX44YcfsHLlSoESVi83NxcnTpzAiRMncPLkSRQXF8PBwUH0Z2V7eHhg8ODBOHDgAFxcXDBp0iQMHDgQqampoh1WCQDt27dHbGwsfv/9d2RmZkJPTw+WlpZwdXWFoaGh0PGIiABwhVfUrl27hosXL4p239SzfvnlF4SGhmLIkCHYsGEDpk+fjvT0dBw4cABffvmlqAt2bdkzMjIQHR0t+uzaKBQKyU4SFnP254dpyeVyZGZmIicnBwMGDMDs2bMFSlY9R0dH+Pn5oWfPnlo/hLZs2VKAVNplZ2erVpyzsrKqfK6FhUVtRHoprq6u+PHHHzVupKWkpOCrr74S5TCfXr16Yd26dZW+HvLy8uDt7Y3ExMRaTla1uLg4VZGbm5sLW1tbODk54YMPPkCHDh009tuLVWRkJLy8vPD48WMEBQWpBm5Nnz5d43UkRtomwLPoJSIxYMFLr0xsbCx2796tOnzeysoKPj4+GtMbxejQoUPYs2ePZLL37dsXMTExGtcLCgrQt29f0X0gfZaUs2uzd+9eZGRkYMaMGUJHqZSzszOOHDmiMVhG7EaNGqV172JhYSF8fX2r3VctpM6dO+P06dMax5vJ5XJ07doVZ8+eFShZ5Tp16oRz585VWSA+u79ULGxsbFC/fn0MGjQIn376KaytrYWO9No4ceIEFi5ciBs3bkAul6uui7F7hIheX2xppr8lMjJS7funZ+49fbPLz89HZGSkKIeFPFt49enTB3369IG/vz9+/PFHgZNVLjExESdOnEBWVpbWtsKn02DF6Gn227dvSy57VQYOHAgnJydRF7yTJ0/Gjz/+iPHjx0tixeXPP/9EamoqkpKSsGvXLo2W5lu3buHGjRvChKuh1q1bY/fu3RqtyxEREao9ymJU3Wros+dnikVERASOHz+OxMREeHl5oUmTJnBycoKTkxMcHR3xxhtvCB2xRn777TdERkbizp07iIyMRGlpKbZs2YLRo0eL8ucOAPPmzUPXrl3xxRdfcCgeEYkWC176W2bMmIHGjRurBlNUttdOjAVvTk6OxrWTJ08KkKTmGjVqhKKiIsjlcq1DTIyNjRESEiJAsuo9za5QKCSXHdDerldcXIyYmBjRr5z+8ssvyMrKQlhYGBo1aqTx4VlsRyo9evQIR48eVU17fZ6xsTGmTJkiQLKa++KLLzB27Fhs2bJF9fvx6tWruH37tmjPVJXL5VpvMDz/HLFp164d2rVrh3HjxqG0tBRnz55FYmIi1q9fj+nTp6N169b44IMP8OWXXwodtVKhoaHYuXMnhg0bpnrNFxQUIDIyEo8ePcLUqVOFDViJu3fvIigoSKOTgYhITNjSTH/Lpk2bEBUVhfv378Pd3R2enp6wsbEROlaNPDuR+SkxtutpExISIuo9o1X5+uuvsXDhQqFjvDAbGxutqyz6+vqYPn06/Pz8aj9UDUn1SKWAgACsXbtW6Bgv7d69e4iKisLt27dRVlYGa2tr9OvXD82aNRM6mlZVnXv8rMOHD//DSV6Na9euISEhAVu3bsXt27dF3V7r5uaGdevWoXXr1mrvTZmZmfj0009x5MgRgRNq5+/vj0mTJon6uCoiIha89ErcunULv/76K3777Tfo6+vD09MTHh4eojru5HnaCl5t18TiRVbhnJ2d/8Ekf0+nTp3Qu3dveHp6wsXFRTIrA6dOndIoeI2MjGBpaSmqad4vasWKFRpTecWkuLgYR44cQV5enuqmQm5uLpo2bSpssGr06tWr0jZUPT09mJmZwc3NDX5+fqLvEJCK+/fvIzExEcePH1cNsHr33Xfh7OwMV1dX1dFoYtS5c2ecO3cOgPr7UElJCbp27Sra96Xw8HBs3LgRPXv2hKWlpcbQwWHDhgmUjIjof1jw0it34cIFREVF4dChQzAzM8PAgQNF+aYntYK3pivnYh8UcubMGRw6dAhxcXF4/Pgx3N3dMXDgQNjb2wsdTacdPXoUaWlpaq3ZeXl5iI2NVX3QFptz584hICAAJiYmyMnJQVpaGrKysuDh4YHQ0FBRFzBbt27F2rVr4ejoiPfffx96enpITU3F6dOn4efnh8LCQkRGRuKjjz4S9f5vKVi+fDlOnDiB9PR01K9fH05OTnBxcYGrqyvMzMyEjlcjPj4+GDFiBAYOHKj2PrR27VrExsYiIiJC4ITaVdUVIJPJEB8fX4tpiIi0Y8FL/4hbt27h4MGD2LlzJwwMDHDw4EGhI2no0KED5s6dq7Zf7ZtvvtG4JsZiXVekpqYiLi4OBw8eRFlZGTw9PTFkyBBYWVkJHQ3Ai62Ui20f7LNWr16NDRs2oG3btkhJSYGdnR2uXr0KMzMzTJgwQTVsTmyGDh0Kb29vjBw5Um27QXR0NNavX489e/YInLByEydOxLBhw+Dm5qZ2PSEhAb/++iuWLVuGmzdv4rPPPsPRo0eFCakjBg8eDBcXF7i4uMDW1lYyxxA9KzExEZ9//jnatGmDlJQUuLm54dKlS3j48CFCQ0PRtWtXoSMSEUkWC156Zf766y9ER0dj3759uH37Nvr16wcvLy906tRJ6Gha1WS/mpjvUEu11fN5KSkpOHDgAMLDw2FsbIySkhK4uLhgzpw5ePPNNwXNFhERUePpqGLdBwuo7w98WjiWlJQgKCgIPXv2xEcffSR0RK1sbW1x5swZ1KlTR23VS6FQwN7eXuvwM7Gws7PDqVOnNKZil5aWwsnJCWfPnkV5eTkcHR1FeUQR1b7c3FxERUUhMzMTxsbGsLa2xoABA0Q/ZVpX3ouISHdJY/McidaTJ08QFxeH/fv348yZM3BxcYG/vz/c3NxEvy9NKoNXtHm+1dPPz08yrZ4AcP36dfz666+IiorCnTt30KtXL6xcuRLOzs4oKipCcHAwvvzyS/znP/8RNOfHH38s6L//VXn06BFat24NoGLIllwuh5GREQIDAzF8+HDRFrxvv/02cnJyNFb8U1NT0aBBA4FS1YyZmRlWrVqFgIAANGzYEABQVFSEn376CSYmJlAqlfjuu+/Qtm1bgZOSWDRt2hRjx44VOsYLkfp7ERG9Hljw0t/SrVs31K9fH66urli2bBkaNWoEAEhOTlZ7XpcuXQRIp7sWLVqEyZMnq1o9AcDCwgILFizA8uXLRd3q+fHHHyM9PR329vYYP3483N3d1YqXBg0a4JtvvhFFC5+vry+2bNkCoKK1varV3h07dtRWrBf2zjvvICIiAoMGDYK5uTni4uLQt29flJeX4969e0LHq5SnpyfGjRuHUaNGQaFQIC4uDunp6di6dStGjBghdLwqLV26FAEBAdi0aRMaNGiAOnXq4OHDh6hbty5WrVoFpVKJmJgYrFq1SuioJAJXrlzBypUrcf36da1HoIm100jK70VE9PpgSzP9LVJvC5YqKbd6hoaGwsvLCxYWFlU+7+zZs4IPslq7di0CAgIAAGvWrKnyuf/3f/9XG5FeyvHjxzFp0iQkJCQgOjoaQUFBaNmyJXJzc+Hi4oKVK1cKHVErpVKJTZs2Yc+ePbh16xaMjY1hZWUFHx8fDBkypMbt5kIpLS1FWloa7ty5A4VCgcaNG6NDhw6oV6+e0NFIZDw8PNC4cWP07NkTxsbGGo/7+PgIkKp6Un4vIqLXB1d46W+RcluwlEmt1TMyMlL1tbm5OZKSkpCUlKT1ud7e3gAgeLELQFXsAlUXtCtWrKiNOC/Ew8MDUVFRACrObT5x4gSMjY3xr3/9C1ZWVkhNTYWFhQXc3d0FTlo5mUyGUaNGYdSoUUJHeSmGhobo3Lmz0DFIAjIzM7Fr1y7J3QyR2nsREb2eWPASSZDUWj2XL1+u9n1BQQHKyspUexkLCgpgbGwMMzMzVcErRlUd7SO2s2wfPXqEqVOnwtraGpmZmVi7di2eb+jJyMhARkYGAgMDBUpZveTkZOzbtw95eXkIDQ2FQqHAoUOHRF2oE70oOzs73L17F9bW1kJHeSFSey8iotcTW5qJJEjKrZ7h4eH4888/MWXKFNUU5vz8fKxatQp2dnYYOnSowAm1k9rRPqdOncLPP/+MwsJCJCUlwcHBQevzZDIZNm/eXMvpambXrl1YvHgx+vXrh/379yM1NRV5eXkYOnQoxo4di08//VToiEQv7dmjzPLz87Fr1y54e3vDwsJC43f4ixyRVpuk/F5ERK8PFrxEEnTnzh28/fbbQsd4KW5uboiJidHYp1ZYWIj+/fsjISFBoGRVk+rRPoD68C0p+eijj7B48WLY29urncN78eJFTJkyBYcOHRI4IdHLs7GxqdHzZDIZLl68+A+nISLSXWxpJpIgNzc3ODg4YMCAAejbt6/oz2l8VnFxMXJyctCiRQu16/fu3UNJSYlAqaon1aN9AEiy2AWAu3fvqvbAPrtS9O677yI/P1+oWESvRHp6utAR/rYHDx4gLCwMM2bMAABs3boVO3fuRPPmzTFnzhw0adJE4IRERICe0AGI6MXt3r0bDg4O+OWXX+Ds7IwxY8YgIiICjx49EjpatTw8PODr64slS5Zg69at2Lx5M5YsWQJfX1/07dtX6HiVenq0j1KpVB3tA0D0R/tIWfPmzXHy5EmN61FRUTA3NxcgERE9a86cObh16xaAikFVy5Ytw+jRo2FmZoaQkBCB0xERVWBLM5HE3bx5E7GxsYiNjUV6ejq6d++O0NBQoWNVSi6XY/fu3YiLi0Nubi5KS0vRpEkTuLq6ws/PDwYGBkJH1EqqR/tIWXR0NGbNmoVevXrh4MGDGD58ODIyMvDHH39gxYoVor5BQvQ6cHR0RFxcHBo2bIhFixbh3r17WL58OYqLi9GrVy+cOHFC6IhERCx4iXRBTk4ODh8+jOjoaJw/fx5paWlCR9IJzx7t069fP+zdu1e19zgxMVHtaB99fX0ho+qs1NRU7N27V20gztChQ9GyZUuhoxG99rp06YLTp09DJpPBw8MDn3/+Ofr16we5XA4HBweew0tEosA9vEQSlZGRgbi4OMTHx+PSpUtwcHCAp6cnVq9eLXS0Kq1Zs6bKx6s677a26crRPlIVHR2N/v374/333xc6ChFp0aFDB/zwww8wMjJCfn4+evToAaDi7+7zcxqIiITCgpdIgnr37o28vDzY29tj6NCh6Nu3L0xNTYWOVSO///672vdyuRxZWVlQKpWqAUVisXTpUvz8889ITk6GXC7HuXPntD6PR2/8M4KCgtCjRw/Uq1dP6ChEpMW8efPwzTffoKCgAMuWLUPdunXx4MEDhISE4Pvvvxc6HhERALY0E0nS9u3b0adPHzRu3FjjsSNHjqBnz54CpHp5CoUCYWFhMDQ0xNixY4WOo5VUj/aRsu3btyMpKQne3t4wNzfXaBvnChKROJWUlMDIyEjoGEREAFjwEknW/fv3cfnyZZSWlqqu5eXlISQkRJL7psrKyuDm5sYhJ6RS1TmlPJuUSHjl5eXYvHkz/vvf/yIvLw9GRkYwMzPDRx99hMGDB0NPj4eBEJHw2NJMJEGxsbGYPn06SkpKIJPJVPtKTUxMMHToUIHTvZykpCSUl5cLHYME9uygMAMDA8TExGjsmyYicQgODkZ8fDw8PDzQp08fKJVK3Lp1C9999x0yMjIwe/ZsoSMSEbHgJZKiVatWISgoCP3794eDgwOSk5ORlpaGdevWYdiwYULHq5Kzs7PGteLiYjx+/BifffaZAIlITJ4dFKZUKrFjxw6tz5PJZJg2bVotpyOiZ8XExGDbtm1o1aqV2nUfHx+MGDGCBS8RiQILXiIJys7Ohre3N4CKD/56enro2LEjJk+ejJkzZ2LXrl3CBqzCv//9b41rRkZGaN68Odq3by9AIhKT5weFVdaez0FhRMIzNjaGubm5xnULCwvRnqlORK8fFrxEEvTWW2/h6tWraNWqFd58802kp6fDxsYGlpaWuHz5stDxqpSdnY3PP/9c4/rjx4+xYMECzJo1S4BUJBaOjo5wdHQEwEFhRGI3ZcoULFq0CFOmTFENUXzw4AHWrFmDKVOmCJyOiKgCh1YRSdCmTZvw7bff4vjx41i9ejViYmLQu3dvpKenQy6XV9oGKqQHDx7gr7/+gre3N/bv36+xL/P69euYOnUqUlJSBEpIRETVeX5bSkFBAcrKymBiYgI9PT08fPgQBgYGMDMzw6FDhwRKSUT0P1zhJZIgPz8/dOjQAQ0aNMAXX3yBunXrIjU1Fa1atcKECROEjqdVfHw8Fi9ejLKyMri7u6s99nTwVp8+fQRKR0RENaFtW8rzlEolVq5cWQtpiIiqxxVeIgmKjo5G//79hY7xwuRyORwdHbFx40aYmpoCqBhSlJiYCHt7e3Ts2FHghEREVFPl5eXYuXMn0tLS1I7Iy8/Px6VLl3Dq1CkB0xERVeABaUQSFBQUhKKiIqFjvDB9fX3MnTsXn332GSwsLGBqaoopU6Zgx44dGD9+PPbs2SN0RCIiqqGQkBD89NNPKC0txcGDB6Gvr49Lly6hqKgIa9euFToeEREArvASSdL27duRlJQEb29vmJubQ19fX+3xFi1aCJSsev369cPs2bPRvXt37NixA1u3bkVkZCSuXLmCwMBA/Pbbb0JHJCKiGnB2dsbu3bvRtGlTdOzYESkpKVAqlVi+fDksLS0xfPhwoSMSEXEPL5EUBQUFAahobX6eTCbDxYsXaztSjeXk5KB79+4AgISEBPTv3x/6+vpo27YtsrOzBU5HREQ1VVJSgqZNmwKo6OApLS2FoaEhxo8fD09PTxa8RCQKLHiJJMjR0RELFy7UuP7o0SOsXr1agEQ1Z2pqiry8PBgaGiIxMVF1dEVeXh6MjY0FTkdERDXVpk0brFmzBv7+/mjRogXCw8MxcuRI5OTkSHLbDRHpJha8RBKSmZmJGzdu4Ny5c7hx44bG0T43b97EsWPHBEpXMz4+PhgyZAj09fXh6OiItm3borCwENOmTdOY3kxEROI1Y8YMBAYGYvTo0Zg4cSKmTp2KFStWoKSkBCNHjhQ6HhERAO7hJZKU2NhYfP/997h8+bLWx42MjODj44OZM2fWcrIX88cff6CgoABOTk4wNDREeXk5NmzYgFGjRsHAwEDoeERE9BKuXbuGixcvwsLCAra2tkLHISICwIKXSJK8vLywb98+oWMQEREREYkaC14iIiIiIiLSSTyHl4iIiIiIiHQSC14iIiIiIiLSSSx4iYiIiIiISCex4CUiIiIiIiKdxIKXiIiIiIiIdBILXiIiIiIiItJJLHiJiIiIiIhIJ7HgJSIiIiIiIp30/wCj8FBpTUiuSg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75" y="1715588"/>
            <a:ext cx="5553724" cy="511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320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aseball on cloth">
            <a:extLst>
              <a:ext uri="{FF2B5EF4-FFF2-40B4-BE49-F238E27FC236}">
                <a16:creationId xmlns:a16="http://schemas.microsoft.com/office/drawing/2014/main" id="{C9B3A497-2B97-486D-9FC9-7E7C4E9533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2905" r="12905"/>
          <a:stretch>
            <a:fillRect/>
          </a:stretch>
        </p:blipFill>
        <p:spPr/>
      </p:pic>
      <p:pic>
        <p:nvPicPr>
          <p:cNvPr id="12" name="Picture Placeholder 11" descr="A batter, catcher, and umpire during a baseball game">
            <a:extLst>
              <a:ext uri="{FF2B5EF4-FFF2-40B4-BE49-F238E27FC236}">
                <a16:creationId xmlns:a16="http://schemas.microsoft.com/office/drawing/2014/main" id="{B0837FE4-0512-4AC7-8B47-E77B344267D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1107" r="21107"/>
          <a:stretch>
            <a:fillRect/>
          </a:stretch>
        </p:blipFill>
        <p:spPr/>
      </p:pic>
      <p:sp>
        <p:nvSpPr>
          <p:cNvPr id="80" name="Title 79">
            <a:extLst>
              <a:ext uri="{FF2B5EF4-FFF2-40B4-BE49-F238E27FC236}">
                <a16:creationId xmlns:a16="http://schemas.microsoft.com/office/drawing/2014/main" id="{40EEF04C-0F49-4582-AE7D-B2578C3E3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Sports award photo album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F1FA36-D135-4DE7-ABB4-88256A7C65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5</a:t>
            </a:fld>
            <a:endParaRPr lang="en-US" dirty="0"/>
          </a:p>
        </p:txBody>
      </p:sp>
      <p:pic>
        <p:nvPicPr>
          <p:cNvPr id="8" name="Picture Placeholder 7" descr="Baseball player running through base">
            <a:extLst>
              <a:ext uri="{FF2B5EF4-FFF2-40B4-BE49-F238E27FC236}">
                <a16:creationId xmlns:a16="http://schemas.microsoft.com/office/drawing/2014/main" id="{46664005-8E16-4D58-946D-8A9CBD2F53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35149" r="-441"/>
          <a:stretch/>
        </p:blipFill>
        <p:spPr>
          <a:xfrm>
            <a:off x="983164" y="2550025"/>
            <a:ext cx="3225596" cy="3529166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9AED1EC-BB10-6F17-E9F2-D14A5DA03A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69C9AF-EDBF-6528-7AF3-89E20763EFFC}"/>
              </a:ext>
            </a:extLst>
          </p:cNvPr>
          <p:cNvSpPr txBox="1"/>
          <p:nvPr/>
        </p:nvSpPr>
        <p:spPr>
          <a:xfrm>
            <a:off x="4586944" y="129431"/>
            <a:ext cx="21900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Georgia" panose="02040502050405020303" pitchFamily="18" charset="0"/>
              </a:rPr>
              <a:t>BASELINE</a:t>
            </a:r>
          </a:p>
          <a:p>
            <a:endParaRPr lang="en-US" sz="320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3792E3-3BC6-2A99-3AE5-A7AFBB240A5A}"/>
              </a:ext>
            </a:extLst>
          </p:cNvPr>
          <p:cNvSpPr txBox="1"/>
          <p:nvPr/>
        </p:nvSpPr>
        <p:spPr>
          <a:xfrm>
            <a:off x="719089" y="1346376"/>
            <a:ext cx="105329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Модель: 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Линейная регрессия, линейная регрессия наглядно демонстрирует, используя вес признаки,  как каждый фактор влияет на итоговую оценку</a:t>
            </a:r>
          </a:p>
          <a:p>
            <a:endParaRPr lang="ru-RU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Метрика: </a:t>
            </a:r>
            <a:r>
              <a:rPr lang="en-US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R2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 (коэффициент детерминации), ожидаемый результат </a:t>
            </a:r>
            <a:r>
              <a:rPr lang="en-US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R2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&gt; 0.65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, предсказывает с большой вероятностью итоговую оценку.</a:t>
            </a:r>
          </a:p>
          <a:p>
            <a:endParaRPr lang="ru-RU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Модель: </a:t>
            </a:r>
            <a:r>
              <a:rPr lang="en-US" sz="2000" dirty="0" err="1" smtClean="0">
                <a:solidFill>
                  <a:schemeClr val="bg1"/>
                </a:solidFill>
                <a:latin typeface="Georgia" panose="02040502050405020303" pitchFamily="18" charset="0"/>
              </a:rPr>
              <a:t>XGBoost</a:t>
            </a:r>
            <a:r>
              <a:rPr lang="en-US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Georgia" panose="02040502050405020303" pitchFamily="18" charset="0"/>
              </a:rPr>
              <a:t>Regressor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, который демонстрирует наилучшую прогностическую способность для моих данных.</a:t>
            </a:r>
          </a:p>
        </p:txBody>
      </p:sp>
    </p:spTree>
    <p:extLst>
      <p:ext uri="{BB962C8B-B14F-4D97-AF65-F5344CB8AC3E}">
        <p14:creationId xmlns:p14="http://schemas.microsoft.com/office/powerpoint/2010/main" val="1594938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aseball on cloth">
            <a:extLst>
              <a:ext uri="{FF2B5EF4-FFF2-40B4-BE49-F238E27FC236}">
                <a16:creationId xmlns:a16="http://schemas.microsoft.com/office/drawing/2014/main" id="{C9B3A497-2B97-486D-9FC9-7E7C4E9533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2905" r="12905"/>
          <a:stretch>
            <a:fillRect/>
          </a:stretch>
        </p:blipFill>
        <p:spPr/>
      </p:pic>
      <p:pic>
        <p:nvPicPr>
          <p:cNvPr id="12" name="Picture Placeholder 11" descr="A batter, catcher, and umpire during a baseball game">
            <a:extLst>
              <a:ext uri="{FF2B5EF4-FFF2-40B4-BE49-F238E27FC236}">
                <a16:creationId xmlns:a16="http://schemas.microsoft.com/office/drawing/2014/main" id="{B0837FE4-0512-4AC7-8B47-E77B344267D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1107" r="21107"/>
          <a:stretch>
            <a:fillRect/>
          </a:stretch>
        </p:blipFill>
        <p:spPr/>
      </p:pic>
      <p:sp>
        <p:nvSpPr>
          <p:cNvPr id="80" name="Title 79">
            <a:extLst>
              <a:ext uri="{FF2B5EF4-FFF2-40B4-BE49-F238E27FC236}">
                <a16:creationId xmlns:a16="http://schemas.microsoft.com/office/drawing/2014/main" id="{40EEF04C-0F49-4582-AE7D-B2578C3E3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Sports award photo album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F1FA36-D135-4DE7-ABB4-88256A7C65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6</a:t>
            </a:fld>
            <a:endParaRPr lang="en-US" dirty="0"/>
          </a:p>
        </p:txBody>
      </p:sp>
      <p:pic>
        <p:nvPicPr>
          <p:cNvPr id="8" name="Picture Placeholder 7" descr="Baseball player running through base">
            <a:extLst>
              <a:ext uri="{FF2B5EF4-FFF2-40B4-BE49-F238E27FC236}">
                <a16:creationId xmlns:a16="http://schemas.microsoft.com/office/drawing/2014/main" id="{46664005-8E16-4D58-946D-8A9CBD2F53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35149" r="-441"/>
          <a:stretch/>
        </p:blipFill>
        <p:spPr>
          <a:xfrm>
            <a:off x="983164" y="2550025"/>
            <a:ext cx="3225596" cy="3529166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9AED1EC-BB10-6F17-E9F2-D14A5DA03A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69C9AF-EDBF-6528-7AF3-89E20763EFFC}"/>
              </a:ext>
            </a:extLst>
          </p:cNvPr>
          <p:cNvSpPr txBox="1"/>
          <p:nvPr/>
        </p:nvSpPr>
        <p:spPr>
          <a:xfrm>
            <a:off x="3529154" y="203547"/>
            <a:ext cx="454002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>
                <a:solidFill>
                  <a:schemeClr val="bg1"/>
                </a:solidFill>
                <a:latin typeface="Georgia" panose="02040502050405020303" pitchFamily="18" charset="0"/>
              </a:rPr>
              <a:t>УЛУЧШЕННЫЕ МОДЕЛИ</a:t>
            </a:r>
          </a:p>
          <a:p>
            <a:endParaRPr lang="en-US" sz="2800" b="1" dirty="0" smtClean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endParaRPr lang="en-US" sz="320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529390" y="1000606"/>
            <a:ext cx="11434013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Использование</a:t>
            </a:r>
            <a:r>
              <a:rPr kumimoji="0" lang="ru-RU" altLang="ru-RU" sz="18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 </a:t>
            </a:r>
            <a:r>
              <a:rPr kumimoji="0" lang="en-US" altLang="ru-RU" sz="18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Random Forest:</a:t>
            </a: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eorgia" panose="0204050205040502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Для улучшения прогнозирования итоговой оценки G3, мы переходим от простой Линейной регрессии к более сложной и мощной ансамблевой модели. Это позволяет уловить нелинейные зависимости в данных, которые линейная модель не смогла бы обнаружить.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ru-RU" altLang="ru-RU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544242" y="2682672"/>
            <a:ext cx="1141916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Модель строит множество независимых "деревьев решений"</a:t>
            </a:r>
            <a:b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</a:br>
            <a:r>
              <a:rPr kumimoji="0" lang="ru-RU" altLang="ru-RU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Он обеспечивает более высокую точность прогнозирования, так как лучше обрабатывает сложные взаимодействия между признаками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967" y="4019046"/>
            <a:ext cx="4017822" cy="2254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452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aseball on cloth">
            <a:extLst>
              <a:ext uri="{FF2B5EF4-FFF2-40B4-BE49-F238E27FC236}">
                <a16:creationId xmlns:a16="http://schemas.microsoft.com/office/drawing/2014/main" id="{C9B3A497-2B97-486D-9FC9-7E7C4E95335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2905" r="12905"/>
          <a:stretch>
            <a:fillRect/>
          </a:stretch>
        </p:blipFill>
        <p:spPr/>
      </p:pic>
      <p:pic>
        <p:nvPicPr>
          <p:cNvPr id="12" name="Picture Placeholder 11" descr="A batter, catcher, and umpire during a baseball game">
            <a:extLst>
              <a:ext uri="{FF2B5EF4-FFF2-40B4-BE49-F238E27FC236}">
                <a16:creationId xmlns:a16="http://schemas.microsoft.com/office/drawing/2014/main" id="{B0837FE4-0512-4AC7-8B47-E77B344267D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1107" r="21107"/>
          <a:stretch>
            <a:fillRect/>
          </a:stretch>
        </p:blipFill>
        <p:spPr/>
      </p:pic>
      <p:sp>
        <p:nvSpPr>
          <p:cNvPr id="80" name="Title 79">
            <a:extLst>
              <a:ext uri="{FF2B5EF4-FFF2-40B4-BE49-F238E27FC236}">
                <a16:creationId xmlns:a16="http://schemas.microsoft.com/office/drawing/2014/main" id="{40EEF04C-0F49-4582-AE7D-B2578C3E3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Sports award photo album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F1FA36-D135-4DE7-ABB4-88256A7C65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3D3C4EEC-F499-4A7F-B67B-5709763315B6}" type="slidenum">
              <a:rPr lang="en-US" smtClean="0"/>
              <a:pPr algn="r"/>
              <a:t>7</a:t>
            </a:fld>
            <a:endParaRPr lang="en-US" dirty="0"/>
          </a:p>
        </p:txBody>
      </p:sp>
      <p:pic>
        <p:nvPicPr>
          <p:cNvPr id="8" name="Picture Placeholder 7" descr="Baseball player running through base">
            <a:extLst>
              <a:ext uri="{FF2B5EF4-FFF2-40B4-BE49-F238E27FC236}">
                <a16:creationId xmlns:a16="http://schemas.microsoft.com/office/drawing/2014/main" id="{46664005-8E16-4D58-946D-8A9CBD2F53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35149" r="-441"/>
          <a:stretch/>
        </p:blipFill>
        <p:spPr>
          <a:xfrm>
            <a:off x="983164" y="2550025"/>
            <a:ext cx="3225596" cy="3529166"/>
          </a:xfr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9AED1EC-BB10-6F17-E9F2-D14A5DA03A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69C9AF-EDBF-6528-7AF3-89E20763EFFC}"/>
              </a:ext>
            </a:extLst>
          </p:cNvPr>
          <p:cNvSpPr txBox="1"/>
          <p:nvPr/>
        </p:nvSpPr>
        <p:spPr>
          <a:xfrm>
            <a:off x="4586944" y="129431"/>
            <a:ext cx="23791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  <a:latin typeface="Georgia" panose="02040502050405020303" pitchFamily="18" charset="0"/>
              </a:rPr>
              <a:t>ВЫВОДЫ</a:t>
            </a:r>
            <a:endParaRPr lang="en-US" sz="3200" b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3792E3-3BC6-2A99-3AE5-A7AFBB240A5A}"/>
              </a:ext>
            </a:extLst>
          </p:cNvPr>
          <p:cNvSpPr txBox="1"/>
          <p:nvPr/>
        </p:nvSpPr>
        <p:spPr>
          <a:xfrm>
            <a:off x="719089" y="1346376"/>
            <a:ext cx="1053296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Что удалось 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сделать: 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Мы успешно загрузили и очистили данные, провели EDA, создали новый признак динамики успеваемости и обучили три модели для прогнозирования итоговой оценки студента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.</a:t>
            </a:r>
          </a:p>
          <a:p>
            <a:endParaRPr lang="ru-RU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Какие 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признаки оказались 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важными: 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Последняя оценка (G2), динамика оценок (G2_G1_diff), количество прогулов (</a:t>
            </a:r>
            <a:r>
              <a:rPr lang="ru-RU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absences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) и уровень образования родителей (</a:t>
            </a:r>
            <a:r>
              <a:rPr lang="ru-RU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Medu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, </a:t>
            </a:r>
            <a:r>
              <a:rPr lang="ru-RU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Fedu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) оказались наиболее значимыми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.</a:t>
            </a:r>
          </a:p>
          <a:p>
            <a:endParaRPr lang="ru-RU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Какая 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модель 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лучшая: </a:t>
            </a:r>
            <a:r>
              <a:rPr lang="ru-RU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XGBoost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 показала наилучшую точность (R2).</a:t>
            </a:r>
          </a:p>
          <a:p>
            <a:endParaRPr lang="ru-RU" sz="2400" dirty="0" smtClean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Направления 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улучшения: 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настройка </a:t>
            </a:r>
            <a:r>
              <a:rPr lang="ru-RU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гиперпараметров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 </a:t>
            </a:r>
            <a:r>
              <a:rPr lang="ru-RU" sz="2000" dirty="0" err="1">
                <a:solidFill>
                  <a:schemeClr val="bg1"/>
                </a:solidFill>
                <a:latin typeface="Georgia" panose="02040502050405020303" pitchFamily="18" charset="0"/>
              </a:rPr>
              <a:t>XGBoost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 или </a:t>
            </a:r>
            <a:r>
              <a:rPr lang="ru-RU" sz="2000" dirty="0" err="1" smtClean="0">
                <a:solidFill>
                  <a:schemeClr val="bg1"/>
                </a:solidFill>
                <a:latin typeface="Georgia" panose="02040502050405020303" pitchFamily="18" charset="0"/>
              </a:rPr>
              <a:t>использовние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 нейронных </a:t>
            </a:r>
            <a:r>
              <a:rPr lang="ru-RU" sz="2000" dirty="0">
                <a:solidFill>
                  <a:schemeClr val="bg1"/>
                </a:solidFill>
                <a:latin typeface="Georgia" panose="02040502050405020303" pitchFamily="18" charset="0"/>
              </a:rPr>
              <a:t>сетей может еще немного улучшить результат</a:t>
            </a:r>
            <a:r>
              <a:rPr lang="ru-RU" sz="2000" dirty="0" smtClean="0">
                <a:solidFill>
                  <a:schemeClr val="bg1"/>
                </a:solidFill>
                <a:latin typeface="Georgia" panose="02040502050405020303" pitchFamily="18" charset="0"/>
              </a:rPr>
              <a:t>.</a:t>
            </a:r>
          </a:p>
          <a:p>
            <a:endParaRPr lang="ru-RU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endParaRPr lang="ru-RU" sz="2000" dirty="0">
              <a:solidFill>
                <a:schemeClr val="bg1"/>
              </a:solidFill>
              <a:latin typeface="Georgia" panose="02040502050405020303" pitchFamily="18" charset="0"/>
            </a:endParaRPr>
          </a:p>
          <a:p>
            <a:endParaRPr lang="ru-RU" sz="2000" dirty="0" smtClean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05581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4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5400">
          <a:solidFill>
            <a:schemeClr val="accent4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22423853_Sports award photo album_AAS_v4" id="{A8ADD10C-C8A2-4081-B8FD-9CB8EE780F98}" vid="{8ADEED8E-CAF7-41D0-90AC-B0E57C3107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F46E71-9D96-4DD5-A076-0B2F475269D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784B4D-2F44-455C-B347-CDAF49D085A1}">
  <ds:schemaRefs>
    <ds:schemaRef ds:uri="http://purl.org/dc/terms/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elements/1.1/"/>
    <ds:schemaRef ds:uri="http://schemas.microsoft.com/office/infopath/2007/PartnerControls"/>
    <ds:schemaRef ds:uri="71af3243-3dd4-4a8d-8c0d-dd76da1f02a5"/>
    <ds:schemaRef ds:uri="http://schemas.openxmlformats.org/package/2006/metadata/core-properties"/>
    <ds:schemaRef ds:uri="16c05727-aa75-4e4a-9b5f-8a80a116589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B8D0E0B-B83C-4395-A4E3-435F2E2EE5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Sports award photo album</Template>
  <TotalTime>2143</TotalTime>
  <Words>517</Words>
  <Application>Microsoft Office PowerPoint</Application>
  <PresentationFormat>Широкоэкранный</PresentationFormat>
  <Paragraphs>65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Calibri</vt:lpstr>
      <vt:lpstr>Georgia</vt:lpstr>
      <vt:lpstr>Levenim MT</vt:lpstr>
      <vt:lpstr>Lucida Sans</vt:lpstr>
      <vt:lpstr>Segoe UI</vt:lpstr>
      <vt:lpstr>Тема Office</vt:lpstr>
      <vt:lpstr>Customize this Template</vt:lpstr>
      <vt:lpstr>SECTION TITLE </vt:lpstr>
      <vt:lpstr>SECTION TITLE </vt:lpstr>
      <vt:lpstr>SECTION TITLE </vt:lpstr>
      <vt:lpstr>Sports award photo album</vt:lpstr>
      <vt:lpstr>Sports award photo album</vt:lpstr>
      <vt:lpstr>Sports award photo album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Customize this Template</dc:title>
  <dc:creator>Анна Зайцева</dc:creator>
  <cp:lastModifiedBy>Школьник01</cp:lastModifiedBy>
  <cp:revision>12</cp:revision>
  <dcterms:created xsi:type="dcterms:W3CDTF">2024-05-12T14:26:42Z</dcterms:created>
  <dcterms:modified xsi:type="dcterms:W3CDTF">2025-12-12T16:18:01Z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